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81" r:id="rId7"/>
    <p:sldId id="270" r:id="rId8"/>
    <p:sldId id="280" r:id="rId9"/>
    <p:sldId id="301" r:id="rId10"/>
    <p:sldId id="261" r:id="rId11"/>
    <p:sldId id="262" r:id="rId12"/>
    <p:sldId id="265" r:id="rId13"/>
    <p:sldId id="267" r:id="rId14"/>
    <p:sldId id="266" r:id="rId15"/>
    <p:sldId id="278" r:id="rId16"/>
    <p:sldId id="268" r:id="rId17"/>
    <p:sldId id="279" r:id="rId18"/>
    <p:sldId id="263" r:id="rId19"/>
    <p:sldId id="294" r:id="rId20"/>
    <p:sldId id="277" r:id="rId21"/>
    <p:sldId id="269" r:id="rId22"/>
    <p:sldId id="272" r:id="rId23"/>
    <p:sldId id="296" r:id="rId24"/>
    <p:sldId id="286" r:id="rId25"/>
    <p:sldId id="288" r:id="rId26"/>
    <p:sldId id="290" r:id="rId27"/>
    <p:sldId id="287" r:id="rId28"/>
    <p:sldId id="283" r:id="rId29"/>
    <p:sldId id="274" r:id="rId30"/>
    <p:sldId id="275" r:id="rId31"/>
    <p:sldId id="303" r:id="rId32"/>
    <p:sldId id="304" r:id="rId33"/>
    <p:sldId id="276" r:id="rId34"/>
    <p:sldId id="292" r:id="rId35"/>
    <p:sldId id="273" r:id="rId36"/>
    <p:sldId id="289" r:id="rId37"/>
    <p:sldId id="300" r:id="rId38"/>
    <p:sldId id="306" r:id="rId39"/>
    <p:sldId id="308" r:id="rId40"/>
    <p:sldId id="293" r:id="rId41"/>
    <p:sldId id="285" r:id="rId42"/>
    <p:sldId id="305"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172A8A1-CF3E-40F3-AD58-AE7EC2E0E037}">
          <p14:sldIdLst>
            <p14:sldId id="256"/>
            <p14:sldId id="257"/>
            <p14:sldId id="258"/>
            <p14:sldId id="259"/>
            <p14:sldId id="260"/>
            <p14:sldId id="281"/>
            <p14:sldId id="270"/>
            <p14:sldId id="280"/>
            <p14:sldId id="301"/>
            <p14:sldId id="261"/>
            <p14:sldId id="262"/>
            <p14:sldId id="265"/>
            <p14:sldId id="267"/>
            <p14:sldId id="266"/>
            <p14:sldId id="278"/>
            <p14:sldId id="268"/>
            <p14:sldId id="279"/>
            <p14:sldId id="263"/>
            <p14:sldId id="294"/>
            <p14:sldId id="277"/>
            <p14:sldId id="269"/>
            <p14:sldId id="272"/>
            <p14:sldId id="296"/>
            <p14:sldId id="286"/>
            <p14:sldId id="288"/>
            <p14:sldId id="290"/>
            <p14:sldId id="287"/>
            <p14:sldId id="283"/>
            <p14:sldId id="274"/>
            <p14:sldId id="275"/>
            <p14:sldId id="303"/>
            <p14:sldId id="304"/>
            <p14:sldId id="276"/>
            <p14:sldId id="292"/>
            <p14:sldId id="273"/>
            <p14:sldId id="289"/>
            <p14:sldId id="300"/>
            <p14:sldId id="306"/>
            <p14:sldId id="308"/>
          </p14:sldIdLst>
        </p14:section>
        <p14:section name="Untitled Section" id="{C5227479-D8FD-4600-A3C9-CBD2261A339A}">
          <p14:sldIdLst>
            <p14:sldId id="293"/>
            <p14:sldId id="285"/>
            <p14:sldId id="30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9"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3/28/2023</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transition spd="slow" advClick="0" advTm="25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advClick="0" advTm="25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advClick="0" advTm="2500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transition spd="slow" advClick="0" advTm="2500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advClick="0" advTm="25000">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advClick="0" advTm="25000">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advClick="0" advTm="25000">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advClick="0" advTm="25000">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advClick="0" advTm="25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advClick="0" advTm="25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3/28/2023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advClick="0" advTm="25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advClick="0" advTm="25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3/28/2023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advClick="0" advTm="25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advClick="0" advTm="25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3/28/2023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advClick="0" advTm="25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advClick="0" advTm="25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advClick="0" advTm="25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3/28/2023</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ransition spd="slow" advClick="0" advTm="25000">
    <p:fade/>
  </p:transition>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hyperlink" Target="https://www.michaeljfox.org/" TargetMode="External"/><Relationship Id="rId2" Type="http://schemas.openxmlformats.org/officeDocument/2006/relationships/image" Target="../media/image37.jp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8" Type="http://schemas.openxmlformats.org/officeDocument/2006/relationships/hyperlink" Target="https://protalix.com/about/elelyso" TargetMode="External"/><Relationship Id="rId3" Type="http://schemas.openxmlformats.org/officeDocument/2006/relationships/hyperlink" Target="https://protalx.com/about/elelyso" TargetMode="External"/><Relationship Id="rId7" Type="http://schemas.openxmlformats.org/officeDocument/2006/relationships/hyperlink" Target="https://www.gaucherdisease.org/" TargetMode="External"/><Relationship Id="rId2" Type="http://schemas.openxmlformats.org/officeDocument/2006/relationships/hyperlink" Target="http://www.cerdelga.com/" TargetMode="External"/><Relationship Id="rId1" Type="http://schemas.openxmlformats.org/officeDocument/2006/relationships/slideLayout" Target="../slideLayouts/slideLayout2.xml"/><Relationship Id="rId6" Type="http://schemas.openxmlformats.org/officeDocument/2006/relationships/hyperlink" Target="https://www.michaeljfox.org/" TargetMode="External"/><Relationship Id="rId5" Type="http://schemas.openxmlformats.org/officeDocument/2006/relationships/hyperlink" Target="https://gaucheralliance.org/" TargetMode="External"/><Relationship Id="rId4" Type="http://schemas.openxmlformats.org/officeDocument/2006/relationships/hyperlink" Target="https://www.gauchercommunity.org/" TargetMode="External"/><Relationship Id="rId9" Type="http://schemas.openxmlformats.org/officeDocument/2006/relationships/hyperlink" Target="http://www.zavesca.com/"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8DDCC-3CF2-FF71-BD6C-5184AD0193A2}"/>
              </a:ext>
            </a:extLst>
          </p:cNvPr>
          <p:cNvSpPr>
            <a:spLocks noGrp="1"/>
          </p:cNvSpPr>
          <p:nvPr>
            <p:ph type="ctrTitle"/>
          </p:nvPr>
        </p:nvSpPr>
        <p:spPr/>
        <p:txBody>
          <a:bodyPr/>
          <a:lstStyle/>
          <a:p>
            <a:r>
              <a:rPr lang="en-US" dirty="0"/>
              <a:t>Fascinating facts about  </a:t>
            </a:r>
            <a:r>
              <a:rPr lang="en-US" dirty="0" err="1"/>
              <a:t>gaucher</a:t>
            </a:r>
            <a:r>
              <a:rPr lang="en-US" dirty="0"/>
              <a:t> disease</a:t>
            </a:r>
          </a:p>
        </p:txBody>
      </p:sp>
      <p:sp>
        <p:nvSpPr>
          <p:cNvPr id="3" name="Subtitle 2">
            <a:extLst>
              <a:ext uri="{FF2B5EF4-FFF2-40B4-BE49-F238E27FC236}">
                <a16:creationId xmlns:a16="http://schemas.microsoft.com/office/drawing/2014/main" id="{E394701A-6DB3-412E-E46C-41A2265C8F1D}"/>
              </a:ext>
            </a:extLst>
          </p:cNvPr>
          <p:cNvSpPr>
            <a:spLocks noGrp="1"/>
          </p:cNvSpPr>
          <p:nvPr>
            <p:ph type="subTitle" idx="1"/>
          </p:nvPr>
        </p:nvSpPr>
        <p:spPr/>
        <p:txBody>
          <a:bodyPr/>
          <a:lstStyle/>
          <a:p>
            <a:r>
              <a:rPr lang="en-US" dirty="0"/>
              <a:t>The history of Gaucher research, treatments and support</a:t>
            </a:r>
          </a:p>
        </p:txBody>
      </p:sp>
    </p:spTree>
    <p:extLst>
      <p:ext uri="{BB962C8B-B14F-4D97-AF65-F5344CB8AC3E}">
        <p14:creationId xmlns:p14="http://schemas.microsoft.com/office/powerpoint/2010/main" val="714641135"/>
      </p:ext>
    </p:extLst>
  </p:cSld>
  <p:clrMapOvr>
    <a:masterClrMapping/>
  </p:clrMapOvr>
  <p:transition spd="slow" advClick="0" advTm="25000">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360F7-8D16-0372-D15D-4319103FCE71}"/>
              </a:ext>
            </a:extLst>
          </p:cNvPr>
          <p:cNvSpPr>
            <a:spLocks noGrp="1"/>
          </p:cNvSpPr>
          <p:nvPr>
            <p:ph type="title"/>
          </p:nvPr>
        </p:nvSpPr>
        <p:spPr/>
        <p:txBody>
          <a:bodyPr/>
          <a:lstStyle/>
          <a:p>
            <a:r>
              <a:rPr lang="en-US" dirty="0"/>
              <a:t>Dr. Roscoe Brady’s Early </a:t>
            </a:r>
            <a:r>
              <a:rPr lang="en-US" dirty="0" err="1"/>
              <a:t>gaucher</a:t>
            </a:r>
            <a:r>
              <a:rPr lang="en-US" dirty="0"/>
              <a:t> disease research </a:t>
            </a:r>
          </a:p>
        </p:txBody>
      </p:sp>
      <p:pic>
        <p:nvPicPr>
          <p:cNvPr id="6" name="Picture Placeholder 5">
            <a:extLst>
              <a:ext uri="{FF2B5EF4-FFF2-40B4-BE49-F238E27FC236}">
                <a16:creationId xmlns:a16="http://schemas.microsoft.com/office/drawing/2014/main" id="{CA299651-0620-0500-218E-2A4043EC3FCD}"/>
              </a:ext>
            </a:extLst>
          </p:cNvPr>
          <p:cNvPicPr>
            <a:picLocks noGrp="1" noChangeAspect="1"/>
          </p:cNvPicPr>
          <p:nvPr>
            <p:ph type="pic" idx="1"/>
          </p:nvPr>
        </p:nvPicPr>
        <p:blipFill>
          <a:blip r:embed="rId2"/>
          <a:srcRect l="14614" r="14614"/>
          <a:stretch>
            <a:fillRect/>
          </a:stretch>
        </p:blipFill>
        <p:spPr>
          <a:xfrm>
            <a:off x="7383897" y="609601"/>
            <a:ext cx="3666690" cy="5181599"/>
          </a:xfrm>
        </p:spPr>
      </p:pic>
      <p:sp>
        <p:nvSpPr>
          <p:cNvPr id="4" name="Text Placeholder 3">
            <a:extLst>
              <a:ext uri="{FF2B5EF4-FFF2-40B4-BE49-F238E27FC236}">
                <a16:creationId xmlns:a16="http://schemas.microsoft.com/office/drawing/2014/main" id="{3384F4B0-8752-E3EB-5D45-25D13A108FB7}"/>
              </a:ext>
            </a:extLst>
          </p:cNvPr>
          <p:cNvSpPr>
            <a:spLocks noGrp="1"/>
          </p:cNvSpPr>
          <p:nvPr>
            <p:ph type="body" sz="half" idx="2"/>
          </p:nvPr>
        </p:nvSpPr>
        <p:spPr/>
        <p:txBody>
          <a:bodyPr>
            <a:normAutofit fontScale="77500" lnSpcReduction="20000"/>
          </a:bodyPr>
          <a:lstStyle/>
          <a:p>
            <a:r>
              <a:rPr lang="en-US" sz="2600" dirty="0"/>
              <a:t>In the 1960s  Dr. Roscoe Brady began research on Gaucher Disease in the NINDS at NIH. </a:t>
            </a:r>
          </a:p>
          <a:p>
            <a:r>
              <a:rPr lang="en-US" sz="2600" dirty="0"/>
              <a:t>In 1964 Brady discovered the biochemical defect in Gaucher disease, and posited that enzyme replacement therapy, a concept de Duve introduced in 1963, could be a possible treatment. He published his finding in </a:t>
            </a:r>
            <a:r>
              <a:rPr lang="en-US" sz="2600" i="1" dirty="0"/>
              <a:t>Pediatrics</a:t>
            </a:r>
            <a:r>
              <a:rPr lang="en-US" sz="2600" dirty="0"/>
              <a:t>, Vol.34 No.4 October,1964,</a:t>
            </a:r>
          </a:p>
          <a:p>
            <a:r>
              <a:rPr lang="en-US" sz="2600" dirty="0"/>
              <a:t>In 1967 Brady found that glucocerebrosidase was  localized in lysosomes. </a:t>
            </a:r>
          </a:p>
          <a:p>
            <a:r>
              <a:rPr lang="en-US" dirty="0"/>
              <a:t> </a:t>
            </a:r>
          </a:p>
        </p:txBody>
      </p:sp>
    </p:spTree>
    <p:extLst>
      <p:ext uri="{BB962C8B-B14F-4D97-AF65-F5344CB8AC3E}">
        <p14:creationId xmlns:p14="http://schemas.microsoft.com/office/powerpoint/2010/main" val="2293961709"/>
      </p:ext>
    </p:extLst>
  </p:cSld>
  <p:clrMapOvr>
    <a:masterClrMapping/>
  </p:clrMapOvr>
  <p:transition spd="slow" advClick="0" advTm="25000">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BADA0-8A72-268E-F0D2-4FC91B950EA5}"/>
              </a:ext>
            </a:extLst>
          </p:cNvPr>
          <p:cNvSpPr>
            <a:spLocks noGrp="1"/>
          </p:cNvSpPr>
          <p:nvPr>
            <p:ph type="title"/>
          </p:nvPr>
        </p:nvSpPr>
        <p:spPr/>
        <p:txBody>
          <a:bodyPr/>
          <a:lstStyle/>
          <a:p>
            <a:r>
              <a:rPr lang="en-US" dirty="0"/>
              <a:t>The first trials of Enzyme replacement therapy For </a:t>
            </a:r>
            <a:r>
              <a:rPr lang="en-US"/>
              <a:t>Gaucher disease</a:t>
            </a:r>
            <a:endParaRPr lang="en-US" dirty="0"/>
          </a:p>
        </p:txBody>
      </p:sp>
      <p:pic>
        <p:nvPicPr>
          <p:cNvPr id="6" name="Picture Placeholder 5">
            <a:extLst>
              <a:ext uri="{FF2B5EF4-FFF2-40B4-BE49-F238E27FC236}">
                <a16:creationId xmlns:a16="http://schemas.microsoft.com/office/drawing/2014/main" id="{EE5D057A-6F9F-24CE-E1A6-38124DE8C9DB}"/>
              </a:ext>
            </a:extLst>
          </p:cNvPr>
          <p:cNvPicPr>
            <a:picLocks noGrp="1" noChangeAspect="1"/>
          </p:cNvPicPr>
          <p:nvPr>
            <p:ph type="pic" idx="1"/>
          </p:nvPr>
        </p:nvPicPr>
        <p:blipFill>
          <a:blip r:embed="rId2"/>
          <a:srcRect l="17401" r="17401"/>
          <a:stretch>
            <a:fillRect/>
          </a:stretch>
        </p:blipFill>
        <p:spPr/>
      </p:pic>
      <p:sp>
        <p:nvSpPr>
          <p:cNvPr id="4" name="Text Placeholder 3">
            <a:extLst>
              <a:ext uri="{FF2B5EF4-FFF2-40B4-BE49-F238E27FC236}">
                <a16:creationId xmlns:a16="http://schemas.microsoft.com/office/drawing/2014/main" id="{1868102C-A2D5-C13F-90D9-88AB4F580266}"/>
              </a:ext>
            </a:extLst>
          </p:cNvPr>
          <p:cNvSpPr>
            <a:spLocks noGrp="1"/>
          </p:cNvSpPr>
          <p:nvPr>
            <p:ph type="body" sz="half" idx="2"/>
          </p:nvPr>
        </p:nvSpPr>
        <p:spPr/>
        <p:txBody>
          <a:bodyPr>
            <a:normAutofit fontScale="62500" lnSpcReduction="20000"/>
          </a:bodyPr>
          <a:lstStyle/>
          <a:p>
            <a:r>
              <a:rPr lang="en-US" sz="3200" dirty="0"/>
              <a:t>In the early 1970s Brady and his colleagues isolated glucocerebrosidase in human placenta and purified a small sample to begin a small human trial in patients.  At that time, Gaucher patients were being followed longitudinally at the NIH for symptom progression. </a:t>
            </a:r>
          </a:p>
          <a:p>
            <a:r>
              <a:rPr lang="en-US" sz="3200" dirty="0"/>
              <a:t>Although there were larger samples made and more patients tested with ERT by 1976, the results were not what they had expected. The enzyme did not uptake in the macrophages as needed.</a:t>
            </a:r>
          </a:p>
          <a:p>
            <a:endParaRPr lang="en-US" dirty="0"/>
          </a:p>
          <a:p>
            <a:r>
              <a:rPr lang="en-US" dirty="0"/>
              <a:t> </a:t>
            </a:r>
          </a:p>
        </p:txBody>
      </p:sp>
    </p:spTree>
    <p:extLst>
      <p:ext uri="{BB962C8B-B14F-4D97-AF65-F5344CB8AC3E}">
        <p14:creationId xmlns:p14="http://schemas.microsoft.com/office/powerpoint/2010/main" val="1632804572"/>
      </p:ext>
    </p:extLst>
  </p:cSld>
  <p:clrMapOvr>
    <a:masterClrMapping/>
  </p:clrMapOvr>
  <p:transition spd="slow" advClick="0" advTm="25000">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29575-8DC3-CBAE-C858-DDB29BBDA0D3}"/>
              </a:ext>
            </a:extLst>
          </p:cNvPr>
          <p:cNvSpPr>
            <a:spLocks noGrp="1"/>
          </p:cNvSpPr>
          <p:nvPr>
            <p:ph type="title"/>
          </p:nvPr>
        </p:nvSpPr>
        <p:spPr/>
        <p:txBody>
          <a:bodyPr/>
          <a:lstStyle/>
          <a:p>
            <a:r>
              <a:rPr lang="en-US" dirty="0"/>
              <a:t>Mannose Terminated </a:t>
            </a:r>
            <a:r>
              <a:rPr lang="en-US"/>
              <a:t>Glucocerebrosidease</a:t>
            </a:r>
          </a:p>
        </p:txBody>
      </p:sp>
      <p:pic>
        <p:nvPicPr>
          <p:cNvPr id="6" name="Picture Placeholder 5">
            <a:extLst>
              <a:ext uri="{FF2B5EF4-FFF2-40B4-BE49-F238E27FC236}">
                <a16:creationId xmlns:a16="http://schemas.microsoft.com/office/drawing/2014/main" id="{F96093B1-01B2-D083-681F-7EF396A2B6DD}"/>
              </a:ext>
            </a:extLst>
          </p:cNvPr>
          <p:cNvPicPr>
            <a:picLocks noGrp="1" noChangeAspect="1"/>
          </p:cNvPicPr>
          <p:nvPr>
            <p:ph type="pic" idx="1"/>
          </p:nvPr>
        </p:nvPicPr>
        <p:blipFill>
          <a:blip r:embed="rId2"/>
          <a:srcRect l="3122" r="3122"/>
          <a:stretch>
            <a:fillRect/>
          </a:stretch>
        </p:blipFill>
        <p:spPr/>
      </p:pic>
      <p:sp>
        <p:nvSpPr>
          <p:cNvPr id="4" name="Text Placeholder 3">
            <a:extLst>
              <a:ext uri="{FF2B5EF4-FFF2-40B4-BE49-F238E27FC236}">
                <a16:creationId xmlns:a16="http://schemas.microsoft.com/office/drawing/2014/main" id="{CE41B6F7-6307-6A73-A02D-821B0BC7BCEF}"/>
              </a:ext>
            </a:extLst>
          </p:cNvPr>
          <p:cNvSpPr>
            <a:spLocks noGrp="1"/>
          </p:cNvSpPr>
          <p:nvPr>
            <p:ph type="body" sz="half" idx="2"/>
          </p:nvPr>
        </p:nvSpPr>
        <p:spPr/>
        <p:txBody>
          <a:bodyPr>
            <a:normAutofit lnSpcReduction="10000"/>
          </a:bodyPr>
          <a:lstStyle/>
          <a:p>
            <a:r>
              <a:rPr lang="en-US" sz="2400" dirty="0"/>
              <a:t>After the original glucocerebrosidase did not result in clinical responses as hoped, research indicated that terminating the enzyme with a mannose molecule resulted in the enzyme staying in the cells longer, and therefore breaking down more of the stored substances. </a:t>
            </a:r>
          </a:p>
          <a:p>
            <a:r>
              <a:rPr lang="en-US" sz="2400" dirty="0"/>
              <a:t>With that modification, it was ready for a human trial.</a:t>
            </a:r>
          </a:p>
        </p:txBody>
      </p:sp>
    </p:spTree>
    <p:extLst>
      <p:ext uri="{BB962C8B-B14F-4D97-AF65-F5344CB8AC3E}">
        <p14:creationId xmlns:p14="http://schemas.microsoft.com/office/powerpoint/2010/main" val="3701650002"/>
      </p:ext>
    </p:extLst>
  </p:cSld>
  <p:clrMapOvr>
    <a:masterClrMapping/>
  </p:clrMapOvr>
  <p:transition spd="slow" advClick="0" advTm="25000">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AED13-A71A-469D-93E8-3EB88AE7C254}"/>
              </a:ext>
            </a:extLst>
          </p:cNvPr>
          <p:cNvSpPr>
            <a:spLocks noGrp="1"/>
          </p:cNvSpPr>
          <p:nvPr>
            <p:ph type="title"/>
          </p:nvPr>
        </p:nvSpPr>
        <p:spPr/>
        <p:txBody>
          <a:bodyPr/>
          <a:lstStyle/>
          <a:p>
            <a:r>
              <a:rPr lang="en-US" dirty="0"/>
              <a:t>Dr. Robin </a:t>
            </a:r>
            <a:r>
              <a:rPr lang="en-US" dirty="0" err="1"/>
              <a:t>ely</a:t>
            </a:r>
            <a:r>
              <a:rPr lang="en-US" dirty="0"/>
              <a:t> and the </a:t>
            </a:r>
            <a:r>
              <a:rPr lang="en-US" dirty="0" err="1"/>
              <a:t>bermans</a:t>
            </a:r>
            <a:r>
              <a:rPr lang="en-US" dirty="0"/>
              <a:t> found the national Gaucher foundation</a:t>
            </a:r>
          </a:p>
        </p:txBody>
      </p:sp>
      <p:pic>
        <p:nvPicPr>
          <p:cNvPr id="6" name="Picture Placeholder 5">
            <a:extLst>
              <a:ext uri="{FF2B5EF4-FFF2-40B4-BE49-F238E27FC236}">
                <a16:creationId xmlns:a16="http://schemas.microsoft.com/office/drawing/2014/main" id="{4491F030-DAD0-57EF-FAD1-571879D7F3C4}"/>
              </a:ext>
            </a:extLst>
          </p:cNvPr>
          <p:cNvPicPr>
            <a:picLocks noGrp="1" noChangeAspect="1"/>
          </p:cNvPicPr>
          <p:nvPr>
            <p:ph type="pic" idx="1"/>
          </p:nvPr>
        </p:nvPicPr>
        <p:blipFill>
          <a:blip r:embed="rId2"/>
          <a:srcRect l="5767" r="5767"/>
          <a:stretch>
            <a:fillRect/>
          </a:stretch>
        </p:blipFill>
        <p:spPr/>
      </p:pic>
      <p:sp>
        <p:nvSpPr>
          <p:cNvPr id="4" name="Text Placeholder 3">
            <a:extLst>
              <a:ext uri="{FF2B5EF4-FFF2-40B4-BE49-F238E27FC236}">
                <a16:creationId xmlns:a16="http://schemas.microsoft.com/office/drawing/2014/main" id="{C56159CC-551A-B480-E7BB-117E571E118B}"/>
              </a:ext>
            </a:extLst>
          </p:cNvPr>
          <p:cNvSpPr>
            <a:spLocks noGrp="1"/>
          </p:cNvSpPr>
          <p:nvPr>
            <p:ph type="body" sz="half" idx="2"/>
          </p:nvPr>
        </p:nvSpPr>
        <p:spPr/>
        <p:txBody>
          <a:bodyPr>
            <a:normAutofit fontScale="92500" lnSpcReduction="10000"/>
          </a:bodyPr>
          <a:lstStyle/>
          <a:p>
            <a:r>
              <a:rPr lang="en-US" sz="2000" dirty="0"/>
              <a:t>Dr. Robin Ely is a physician who began working with Dr. Brady at NIH assisting him in finding a treatment for Gaucher disease. </a:t>
            </a:r>
          </a:p>
          <a:p>
            <a:r>
              <a:rPr lang="en-US" sz="2000" dirty="0"/>
              <a:t>Dr. Ely and her family created the National Gaucher Foundation in 1984 to provide information to the Gaucher Community, to test possible carriers and patients,  to assist patients in making good healthcare choices, to advocate for treatment and a cure, and fund and disseminate research, medical care , and educational opportunities throughout the Community. </a:t>
            </a:r>
          </a:p>
          <a:p>
            <a:endParaRPr lang="en-US" dirty="0"/>
          </a:p>
        </p:txBody>
      </p:sp>
    </p:spTree>
    <p:extLst>
      <p:ext uri="{BB962C8B-B14F-4D97-AF65-F5344CB8AC3E}">
        <p14:creationId xmlns:p14="http://schemas.microsoft.com/office/powerpoint/2010/main" val="14304484"/>
      </p:ext>
    </p:extLst>
  </p:cSld>
  <p:clrMapOvr>
    <a:masterClrMapping/>
  </p:clrMapOvr>
  <p:transition spd="slow" advClick="0" advTm="25000">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E111D-5578-09D9-AE4B-129753A9C410}"/>
              </a:ext>
            </a:extLst>
          </p:cNvPr>
          <p:cNvSpPr>
            <a:spLocks noGrp="1"/>
          </p:cNvSpPr>
          <p:nvPr>
            <p:ph type="title"/>
          </p:nvPr>
        </p:nvSpPr>
        <p:spPr/>
        <p:txBody>
          <a:bodyPr/>
          <a:lstStyle/>
          <a:p>
            <a:r>
              <a:rPr lang="en-US" dirty="0"/>
              <a:t>Brian Berman and the Clinical Trial Response </a:t>
            </a:r>
          </a:p>
        </p:txBody>
      </p:sp>
      <p:pic>
        <p:nvPicPr>
          <p:cNvPr id="6" name="Picture Placeholder 5">
            <a:extLst>
              <a:ext uri="{FF2B5EF4-FFF2-40B4-BE49-F238E27FC236}">
                <a16:creationId xmlns:a16="http://schemas.microsoft.com/office/drawing/2014/main" id="{53792CBC-3750-AD9C-1C42-9ED31F114975}"/>
              </a:ext>
            </a:extLst>
          </p:cNvPr>
          <p:cNvPicPr>
            <a:picLocks noGrp="1" noChangeAspect="1"/>
          </p:cNvPicPr>
          <p:nvPr>
            <p:ph type="pic" idx="1"/>
          </p:nvPr>
        </p:nvPicPr>
        <p:blipFill>
          <a:blip r:embed="rId2"/>
          <a:stretch>
            <a:fillRect/>
          </a:stretch>
        </p:blipFill>
        <p:spPr>
          <a:xfrm>
            <a:off x="8407727" y="1619535"/>
            <a:ext cx="2793492" cy="3566160"/>
          </a:xfrm>
        </p:spPr>
      </p:pic>
      <p:sp>
        <p:nvSpPr>
          <p:cNvPr id="4" name="Text Placeholder 3">
            <a:extLst>
              <a:ext uri="{FF2B5EF4-FFF2-40B4-BE49-F238E27FC236}">
                <a16:creationId xmlns:a16="http://schemas.microsoft.com/office/drawing/2014/main" id="{E02E9E5D-3DC3-E163-5F8F-1AB14E1921A9}"/>
              </a:ext>
            </a:extLst>
          </p:cNvPr>
          <p:cNvSpPr>
            <a:spLocks noGrp="1"/>
          </p:cNvSpPr>
          <p:nvPr>
            <p:ph type="body" sz="half" idx="2"/>
          </p:nvPr>
        </p:nvSpPr>
        <p:spPr/>
        <p:txBody>
          <a:bodyPr>
            <a:noAutofit/>
          </a:bodyPr>
          <a:lstStyle/>
          <a:p>
            <a:r>
              <a:rPr lang="en-US" sz="1800" dirty="0"/>
              <a:t>As a young child, Brian was the first person treated with  mannose –terminated glucocerebrosidase at the NIH.  His responses to ERT demonstrated great improvement in his symptoms in a short period of time, particularly in his energy level, blood levels, and reduction of spleen and liver sizes.  </a:t>
            </a:r>
          </a:p>
          <a:p>
            <a:r>
              <a:rPr lang="en-US" sz="1800" dirty="0"/>
              <a:t>His positive response allowed the clinical trials to move forward, first to establish optimum dosage/kg weight, and then efficacy trials for FDA approval.</a:t>
            </a:r>
          </a:p>
          <a:p>
            <a:r>
              <a:rPr lang="en-US" sz="1800" dirty="0"/>
              <a:t>Brian has been President and CEO of the National Gaucher Foundation since 2012, and is also a partner of Berman Enterprises. </a:t>
            </a:r>
          </a:p>
        </p:txBody>
      </p:sp>
    </p:spTree>
    <p:extLst>
      <p:ext uri="{BB962C8B-B14F-4D97-AF65-F5344CB8AC3E}">
        <p14:creationId xmlns:p14="http://schemas.microsoft.com/office/powerpoint/2010/main" val="3193757112"/>
      </p:ext>
    </p:extLst>
  </p:cSld>
  <p:clrMapOvr>
    <a:masterClrMapping/>
  </p:clrMapOvr>
  <p:transition spd="slow" advClick="0" advTm="25000">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2CA67-ACAE-5629-9398-92FD4CB47144}"/>
              </a:ext>
            </a:extLst>
          </p:cNvPr>
          <p:cNvSpPr>
            <a:spLocks noGrp="1"/>
          </p:cNvSpPr>
          <p:nvPr>
            <p:ph type="title"/>
          </p:nvPr>
        </p:nvSpPr>
        <p:spPr/>
        <p:txBody>
          <a:bodyPr/>
          <a:lstStyle/>
          <a:p>
            <a:r>
              <a:rPr lang="en-US" dirty="0"/>
              <a:t>The orphan drug act of 1983</a:t>
            </a:r>
          </a:p>
        </p:txBody>
      </p:sp>
      <p:pic>
        <p:nvPicPr>
          <p:cNvPr id="6" name="Picture Placeholder 5">
            <a:extLst>
              <a:ext uri="{FF2B5EF4-FFF2-40B4-BE49-F238E27FC236}">
                <a16:creationId xmlns:a16="http://schemas.microsoft.com/office/drawing/2014/main" id="{327124A5-C47A-70F2-2DB9-DFE314667BE6}"/>
              </a:ext>
            </a:extLst>
          </p:cNvPr>
          <p:cNvPicPr>
            <a:picLocks noGrp="1" noChangeAspect="1"/>
          </p:cNvPicPr>
          <p:nvPr>
            <p:ph type="pic" idx="1"/>
          </p:nvPr>
        </p:nvPicPr>
        <p:blipFill rotWithShape="1">
          <a:blip r:embed="rId2"/>
          <a:srcRect l="-1" t="-4224" r="79" b="8498"/>
          <a:stretch/>
        </p:blipFill>
        <p:spPr>
          <a:xfrm>
            <a:off x="7272997" y="609601"/>
            <a:ext cx="3971490" cy="5181599"/>
          </a:xfrm>
        </p:spPr>
      </p:pic>
      <p:sp>
        <p:nvSpPr>
          <p:cNvPr id="4" name="Text Placeholder 3">
            <a:extLst>
              <a:ext uri="{FF2B5EF4-FFF2-40B4-BE49-F238E27FC236}">
                <a16:creationId xmlns:a16="http://schemas.microsoft.com/office/drawing/2014/main" id="{547B3E89-C4A2-5718-6803-AE3D94917240}"/>
              </a:ext>
            </a:extLst>
          </p:cNvPr>
          <p:cNvSpPr>
            <a:spLocks noGrp="1"/>
          </p:cNvSpPr>
          <p:nvPr>
            <p:ph type="body" sz="half" idx="2"/>
          </p:nvPr>
        </p:nvSpPr>
        <p:spPr>
          <a:xfrm>
            <a:off x="1141410" y="2249486"/>
            <a:ext cx="6089384" cy="3541714"/>
          </a:xfrm>
        </p:spPr>
        <p:txBody>
          <a:bodyPr>
            <a:noAutofit/>
          </a:bodyPr>
          <a:lstStyle/>
          <a:p>
            <a:r>
              <a:rPr lang="en-US" sz="2000" dirty="0"/>
              <a:t>Gaucher disease is an orphan disease. This means that it affects less than 200,000 nationwide. </a:t>
            </a:r>
          </a:p>
          <a:p>
            <a:r>
              <a:rPr lang="en-US" sz="2000" dirty="0"/>
              <a:t>In January 1983, the first Orphan Drug Act was approved to give financial incentives to biotech companies to develop treatments for rare or orphan diseases. This act has been renewed and amended several times. </a:t>
            </a:r>
          </a:p>
          <a:p>
            <a:r>
              <a:rPr lang="en-US" sz="2000" dirty="0"/>
              <a:t>The passing of the Orphan Drug Act of 1983 opened the door for the mass production of </a:t>
            </a:r>
            <a:r>
              <a:rPr lang="en-US" sz="2000" dirty="0" err="1"/>
              <a:t>Ceredase</a:t>
            </a:r>
            <a:r>
              <a:rPr lang="en-US" sz="2000" dirty="0"/>
              <a:t> by Genzyme Corporation.</a:t>
            </a:r>
          </a:p>
        </p:txBody>
      </p:sp>
    </p:spTree>
    <p:extLst>
      <p:ext uri="{BB962C8B-B14F-4D97-AF65-F5344CB8AC3E}">
        <p14:creationId xmlns:p14="http://schemas.microsoft.com/office/powerpoint/2010/main" val="2975897198"/>
      </p:ext>
    </p:extLst>
  </p:cSld>
  <p:clrMapOvr>
    <a:masterClrMapping/>
  </p:clrMapOvr>
  <p:transition spd="slow" advClick="0" advTm="25000">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83CB7-9D0F-DFC0-492F-0741A46B8AC2}"/>
              </a:ext>
            </a:extLst>
          </p:cNvPr>
          <p:cNvSpPr>
            <a:spLocks noGrp="1"/>
          </p:cNvSpPr>
          <p:nvPr>
            <p:ph type="title"/>
          </p:nvPr>
        </p:nvSpPr>
        <p:spPr/>
        <p:txBody>
          <a:bodyPr/>
          <a:lstStyle/>
          <a:p>
            <a:r>
              <a:rPr lang="en-US" dirty="0"/>
              <a:t>Henri </a:t>
            </a:r>
            <a:r>
              <a:rPr lang="en-US" dirty="0" err="1"/>
              <a:t>Termeer</a:t>
            </a:r>
            <a:r>
              <a:rPr lang="en-US" dirty="0"/>
              <a:t> creates Genzyme biotech</a:t>
            </a:r>
          </a:p>
        </p:txBody>
      </p:sp>
      <p:pic>
        <p:nvPicPr>
          <p:cNvPr id="6" name="Picture Placeholder 5">
            <a:extLst>
              <a:ext uri="{FF2B5EF4-FFF2-40B4-BE49-F238E27FC236}">
                <a16:creationId xmlns:a16="http://schemas.microsoft.com/office/drawing/2014/main" id="{7640765E-4755-0DEB-4146-86D6D690AE15}"/>
              </a:ext>
            </a:extLst>
          </p:cNvPr>
          <p:cNvPicPr>
            <a:picLocks noGrp="1" noChangeAspect="1"/>
          </p:cNvPicPr>
          <p:nvPr>
            <p:ph type="pic" idx="1"/>
          </p:nvPr>
        </p:nvPicPr>
        <p:blipFill>
          <a:blip r:embed="rId2"/>
          <a:stretch>
            <a:fillRect/>
          </a:stretch>
        </p:blipFill>
        <p:spPr>
          <a:xfrm>
            <a:off x="7981251" y="1429543"/>
            <a:ext cx="3069336" cy="3474720"/>
          </a:xfrm>
        </p:spPr>
      </p:pic>
      <p:sp>
        <p:nvSpPr>
          <p:cNvPr id="4" name="Text Placeholder 3">
            <a:extLst>
              <a:ext uri="{FF2B5EF4-FFF2-40B4-BE49-F238E27FC236}">
                <a16:creationId xmlns:a16="http://schemas.microsoft.com/office/drawing/2014/main" id="{535F4E79-5AC4-2165-1AB0-C959B5C28EFB}"/>
              </a:ext>
            </a:extLst>
          </p:cNvPr>
          <p:cNvSpPr>
            <a:spLocks noGrp="1"/>
          </p:cNvSpPr>
          <p:nvPr>
            <p:ph type="body" sz="half" idx="2"/>
          </p:nvPr>
        </p:nvSpPr>
        <p:spPr/>
        <p:txBody>
          <a:bodyPr>
            <a:noAutofit/>
          </a:bodyPr>
          <a:lstStyle/>
          <a:p>
            <a:r>
              <a:rPr lang="en-US" sz="1800" dirty="0"/>
              <a:t>The Orphan Drug Act of 1983 allowed a large-scale production of ERT to be made.  The company that was created to manufacture the drug was called Genzyme. Henri </a:t>
            </a:r>
            <a:r>
              <a:rPr lang="en-US" sz="1800" dirty="0" err="1"/>
              <a:t>Termeer</a:t>
            </a:r>
            <a:r>
              <a:rPr lang="en-US" sz="1800" dirty="0"/>
              <a:t> became the leader of the small biotech that would grow into an important developer and manufacturer of not only </a:t>
            </a:r>
            <a:r>
              <a:rPr lang="en-US" sz="1800" dirty="0" err="1"/>
              <a:t>Ceredase</a:t>
            </a:r>
            <a:r>
              <a:rPr lang="en-US" sz="1800" dirty="0"/>
              <a:t>, but Cerezyme and </a:t>
            </a:r>
            <a:r>
              <a:rPr lang="en-US" sz="1800" dirty="0" err="1"/>
              <a:t>Cerdelga</a:t>
            </a:r>
            <a:r>
              <a:rPr lang="en-US" sz="1800" dirty="0"/>
              <a:t>. Additionally, other recombinant treatments were perfected for other rare disorders. Eventually Genzyme created non-rare therapeutics as well.</a:t>
            </a:r>
          </a:p>
          <a:p>
            <a:r>
              <a:rPr lang="en-US" sz="1800" dirty="0"/>
              <a:t> </a:t>
            </a:r>
            <a:r>
              <a:rPr lang="en-US" sz="1800" dirty="0" err="1"/>
              <a:t>Termeer</a:t>
            </a:r>
            <a:r>
              <a:rPr lang="en-US" sz="1800" dirty="0"/>
              <a:t> was considered an important leader in the biotech industry  throughout his life.  </a:t>
            </a:r>
          </a:p>
        </p:txBody>
      </p:sp>
    </p:spTree>
    <p:extLst>
      <p:ext uri="{BB962C8B-B14F-4D97-AF65-F5344CB8AC3E}">
        <p14:creationId xmlns:p14="http://schemas.microsoft.com/office/powerpoint/2010/main" val="1089358041"/>
      </p:ext>
    </p:extLst>
  </p:cSld>
  <p:clrMapOvr>
    <a:masterClrMapping/>
  </p:clrMapOvr>
  <p:transition spd="slow" advClick="0" advTm="25000">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FC8A4-F21D-CD7B-2F63-8C589A0CF670}"/>
              </a:ext>
            </a:extLst>
          </p:cNvPr>
          <p:cNvSpPr>
            <a:spLocks noGrp="1"/>
          </p:cNvSpPr>
          <p:nvPr>
            <p:ph type="title"/>
          </p:nvPr>
        </p:nvSpPr>
        <p:spPr/>
        <p:txBody>
          <a:bodyPr/>
          <a:lstStyle/>
          <a:p>
            <a:r>
              <a:rPr lang="en-US" dirty="0"/>
              <a:t>HIV prevention in the human product, </a:t>
            </a:r>
            <a:r>
              <a:rPr lang="en-US" dirty="0" err="1"/>
              <a:t>ceredase</a:t>
            </a:r>
            <a:br>
              <a:rPr lang="en-US" dirty="0"/>
            </a:br>
            <a:endParaRPr lang="en-US" dirty="0"/>
          </a:p>
        </p:txBody>
      </p:sp>
      <p:pic>
        <p:nvPicPr>
          <p:cNvPr id="6" name="Picture Placeholder 5">
            <a:extLst>
              <a:ext uri="{FF2B5EF4-FFF2-40B4-BE49-F238E27FC236}">
                <a16:creationId xmlns:a16="http://schemas.microsoft.com/office/drawing/2014/main" id="{8CA6FEC1-3705-BCB8-23D4-527293561091}"/>
              </a:ext>
            </a:extLst>
          </p:cNvPr>
          <p:cNvPicPr>
            <a:picLocks noGrp="1" noChangeAspect="1"/>
          </p:cNvPicPr>
          <p:nvPr>
            <p:ph type="pic" idx="1"/>
          </p:nvPr>
        </p:nvPicPr>
        <p:blipFill>
          <a:blip r:embed="rId2"/>
          <a:srcRect l="22896" r="22896"/>
          <a:stretch>
            <a:fillRect/>
          </a:stretch>
        </p:blipFill>
        <p:spPr/>
      </p:pic>
      <p:sp>
        <p:nvSpPr>
          <p:cNvPr id="4" name="Text Placeholder 3">
            <a:extLst>
              <a:ext uri="{FF2B5EF4-FFF2-40B4-BE49-F238E27FC236}">
                <a16:creationId xmlns:a16="http://schemas.microsoft.com/office/drawing/2014/main" id="{885F3C06-43FE-068B-6248-A50AA10757BB}"/>
              </a:ext>
            </a:extLst>
          </p:cNvPr>
          <p:cNvSpPr>
            <a:spLocks noGrp="1"/>
          </p:cNvSpPr>
          <p:nvPr>
            <p:ph type="body" sz="half" idx="2"/>
          </p:nvPr>
        </p:nvSpPr>
        <p:spPr/>
        <p:txBody>
          <a:bodyPr>
            <a:normAutofit fontScale="92500"/>
          </a:bodyPr>
          <a:lstStyle/>
          <a:p>
            <a:r>
              <a:rPr lang="en-US" sz="2000" dirty="0"/>
              <a:t>The timeline of the development of </a:t>
            </a:r>
            <a:r>
              <a:rPr lang="en-US" sz="2000" dirty="0" err="1"/>
              <a:t>Ceredase</a:t>
            </a:r>
            <a:r>
              <a:rPr lang="en-US" sz="2000" dirty="0"/>
              <a:t> corresponded with the time of the AIDS epidemic in the United States.  </a:t>
            </a:r>
            <a:r>
              <a:rPr lang="en-US" sz="2000" dirty="0" err="1"/>
              <a:t>Ceredase</a:t>
            </a:r>
            <a:r>
              <a:rPr lang="en-US" sz="2000" dirty="0"/>
              <a:t> was made from human placenta that could have possibly been contaminated with HIV. It was known that HIV could not live in high temperatures; therefore the ERT was heat treated as part of the manufacturing process to assure it was HIV free.</a:t>
            </a:r>
          </a:p>
          <a:p>
            <a:r>
              <a:rPr lang="en-US" sz="2000" dirty="0"/>
              <a:t>Patients who received </a:t>
            </a:r>
            <a:r>
              <a:rPr lang="en-US" sz="2000" dirty="0" err="1"/>
              <a:t>Ceredase</a:t>
            </a:r>
            <a:r>
              <a:rPr lang="en-US" sz="2000" dirty="0"/>
              <a:t> were required to have HIV testing every six months during treatment. </a:t>
            </a:r>
          </a:p>
        </p:txBody>
      </p:sp>
    </p:spTree>
    <p:extLst>
      <p:ext uri="{BB962C8B-B14F-4D97-AF65-F5344CB8AC3E}">
        <p14:creationId xmlns:p14="http://schemas.microsoft.com/office/powerpoint/2010/main" val="3979062211"/>
      </p:ext>
    </p:extLst>
  </p:cSld>
  <p:clrMapOvr>
    <a:masterClrMapping/>
  </p:clrMapOvr>
  <p:transition spd="slow" advClick="0" advTm="25000">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F98E6-6F9A-C4C6-86FA-547158CC260E}"/>
              </a:ext>
            </a:extLst>
          </p:cNvPr>
          <p:cNvSpPr>
            <a:spLocks noGrp="1"/>
          </p:cNvSpPr>
          <p:nvPr>
            <p:ph type="title"/>
          </p:nvPr>
        </p:nvSpPr>
        <p:spPr/>
        <p:txBody>
          <a:bodyPr/>
          <a:lstStyle/>
          <a:p>
            <a:r>
              <a:rPr lang="en-US" dirty="0"/>
              <a:t>The efficacy trial to </a:t>
            </a:r>
            <a:r>
              <a:rPr lang="en-US" dirty="0" err="1"/>
              <a:t>fda</a:t>
            </a:r>
            <a:r>
              <a:rPr lang="en-US" dirty="0"/>
              <a:t> approve </a:t>
            </a:r>
            <a:r>
              <a:rPr lang="en-US" dirty="0" err="1"/>
              <a:t>ceredase</a:t>
            </a:r>
            <a:br>
              <a:rPr lang="en-US" dirty="0"/>
            </a:br>
            <a:endParaRPr lang="en-US" dirty="0"/>
          </a:p>
        </p:txBody>
      </p:sp>
      <p:pic>
        <p:nvPicPr>
          <p:cNvPr id="6" name="Picture Placeholder 5">
            <a:extLst>
              <a:ext uri="{FF2B5EF4-FFF2-40B4-BE49-F238E27FC236}">
                <a16:creationId xmlns:a16="http://schemas.microsoft.com/office/drawing/2014/main" id="{9B2D181D-E53B-0E1B-1319-63A41D1A1E30}"/>
              </a:ext>
            </a:extLst>
          </p:cNvPr>
          <p:cNvPicPr>
            <a:picLocks noGrp="1" noChangeAspect="1"/>
          </p:cNvPicPr>
          <p:nvPr>
            <p:ph type="pic" idx="1"/>
          </p:nvPr>
        </p:nvPicPr>
        <p:blipFill>
          <a:blip r:embed="rId2"/>
          <a:srcRect t="2524" b="2524"/>
          <a:stretch>
            <a:fillRect/>
          </a:stretch>
        </p:blipFill>
        <p:spPr/>
      </p:pic>
      <p:sp>
        <p:nvSpPr>
          <p:cNvPr id="4" name="Text Placeholder 3">
            <a:extLst>
              <a:ext uri="{FF2B5EF4-FFF2-40B4-BE49-F238E27FC236}">
                <a16:creationId xmlns:a16="http://schemas.microsoft.com/office/drawing/2014/main" id="{601E7ACE-1E1E-01D0-24CA-5600C786CA5A}"/>
              </a:ext>
            </a:extLst>
          </p:cNvPr>
          <p:cNvSpPr>
            <a:spLocks noGrp="1"/>
          </p:cNvSpPr>
          <p:nvPr>
            <p:ph type="body" sz="half" idx="2"/>
          </p:nvPr>
        </p:nvSpPr>
        <p:spPr>
          <a:xfrm>
            <a:off x="959556" y="1828800"/>
            <a:ext cx="6116365" cy="3962400"/>
          </a:xfrm>
        </p:spPr>
        <p:txBody>
          <a:bodyPr>
            <a:noAutofit/>
          </a:bodyPr>
          <a:lstStyle/>
          <a:p>
            <a:r>
              <a:rPr lang="en-US" dirty="0"/>
              <a:t>Dr. Norman Barton led the NIH clinical trial for efficacy to receive FDA approval for </a:t>
            </a:r>
            <a:r>
              <a:rPr lang="en-US" dirty="0" err="1"/>
              <a:t>Ceredase</a:t>
            </a:r>
            <a:r>
              <a:rPr lang="en-US" dirty="0"/>
              <a:t>.</a:t>
            </a:r>
          </a:p>
          <a:p>
            <a:r>
              <a:rPr lang="en-US" dirty="0"/>
              <a:t>Twelve (four adults and eight children) Type 1 Gaucher patients of various ages participated in the trial in which all participants received 60U/kg weight every two weeks.   The trial required monitoring of the volumes of their spleen and liver, their blood, and also their bones. Quality of life was also assessed.</a:t>
            </a:r>
          </a:p>
          <a:p>
            <a:r>
              <a:rPr lang="en-US" dirty="0"/>
              <a:t>The results showed improvement in blood parameters, serum acid phosphatase levels, and  spleen and liver enlargement in all patients, and a slight skeletal improvement. Patients also reported more vigor,  less fatigue, less bone pain, and a better quality of life over all.  There were no adverse drug antibody developments for any of the patients.</a:t>
            </a:r>
          </a:p>
          <a:p>
            <a:r>
              <a:rPr lang="en-US" dirty="0"/>
              <a:t>On the basis of the clinical trial, </a:t>
            </a:r>
            <a:r>
              <a:rPr lang="en-US" dirty="0" err="1"/>
              <a:t>Ceredase</a:t>
            </a:r>
            <a:r>
              <a:rPr lang="en-US" dirty="0"/>
              <a:t> was given FDA approval in 1991. </a:t>
            </a:r>
          </a:p>
        </p:txBody>
      </p:sp>
    </p:spTree>
    <p:extLst>
      <p:ext uri="{BB962C8B-B14F-4D97-AF65-F5344CB8AC3E}">
        <p14:creationId xmlns:p14="http://schemas.microsoft.com/office/powerpoint/2010/main" val="4147340715"/>
      </p:ext>
    </p:extLst>
  </p:cSld>
  <p:clrMapOvr>
    <a:masterClrMapping/>
  </p:clrMapOvr>
  <p:transition spd="slow" advClick="0" advTm="25000">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97E5D-E98A-9003-7129-EDB7B667F6AF}"/>
              </a:ext>
            </a:extLst>
          </p:cNvPr>
          <p:cNvSpPr>
            <a:spLocks noGrp="1"/>
          </p:cNvSpPr>
          <p:nvPr>
            <p:ph type="title"/>
          </p:nvPr>
        </p:nvSpPr>
        <p:spPr/>
        <p:txBody>
          <a:bodyPr/>
          <a:lstStyle/>
          <a:p>
            <a:r>
              <a:rPr lang="en-US" dirty="0"/>
              <a:t>Dr. Norman Barton and shire human genetic therapies</a:t>
            </a:r>
            <a:br>
              <a:rPr lang="en-US" dirty="0"/>
            </a:br>
            <a:endParaRPr lang="en-US" dirty="0"/>
          </a:p>
        </p:txBody>
      </p:sp>
      <p:pic>
        <p:nvPicPr>
          <p:cNvPr id="6" name="Picture Placeholder 5">
            <a:extLst>
              <a:ext uri="{FF2B5EF4-FFF2-40B4-BE49-F238E27FC236}">
                <a16:creationId xmlns:a16="http://schemas.microsoft.com/office/drawing/2014/main" id="{C9D05820-B88F-873F-5269-1C6969958FAF}"/>
              </a:ext>
            </a:extLst>
          </p:cNvPr>
          <p:cNvPicPr>
            <a:picLocks noGrp="1" noChangeAspect="1"/>
          </p:cNvPicPr>
          <p:nvPr>
            <p:ph type="pic" idx="1"/>
          </p:nvPr>
        </p:nvPicPr>
        <p:blipFill>
          <a:blip r:embed="rId2"/>
          <a:stretch>
            <a:fillRect/>
          </a:stretch>
        </p:blipFill>
        <p:spPr>
          <a:xfrm>
            <a:off x="7941627" y="1429543"/>
            <a:ext cx="3108960" cy="3108960"/>
          </a:xfrm>
        </p:spPr>
      </p:pic>
      <p:sp>
        <p:nvSpPr>
          <p:cNvPr id="4" name="Text Placeholder 3">
            <a:extLst>
              <a:ext uri="{FF2B5EF4-FFF2-40B4-BE49-F238E27FC236}">
                <a16:creationId xmlns:a16="http://schemas.microsoft.com/office/drawing/2014/main" id="{F9EBE8F8-0B19-41CC-02C7-688F74512F8C}"/>
              </a:ext>
            </a:extLst>
          </p:cNvPr>
          <p:cNvSpPr>
            <a:spLocks noGrp="1"/>
          </p:cNvSpPr>
          <p:nvPr>
            <p:ph type="body" sz="half" idx="2"/>
          </p:nvPr>
        </p:nvSpPr>
        <p:spPr/>
        <p:txBody>
          <a:bodyPr>
            <a:noAutofit/>
          </a:bodyPr>
          <a:lstStyle/>
          <a:p>
            <a:r>
              <a:rPr lang="en-US" sz="1800" dirty="0"/>
              <a:t>After his tenure at NIH, Dr. Barton became the Head for Global Medical Affairs at Shire Human Genetic Therapies in 2008. </a:t>
            </a:r>
          </a:p>
          <a:p>
            <a:r>
              <a:rPr lang="en-US" sz="1800" dirty="0"/>
              <a:t>His goal was to develop an effective first-in-class therapeutics for rare disorders and underserved populations. Under his tenure, VPRIV was granted FDA approval in February, 2010.</a:t>
            </a:r>
          </a:p>
          <a:p>
            <a:r>
              <a:rPr lang="en-US" sz="1800" dirty="0"/>
              <a:t>FDA granted VPRIV Priority Review and was granted marketing approval in only six months. The approval was important to ease the lack of treatment options for Gaucher patients due to the Cerezyme shortage.  </a:t>
            </a:r>
          </a:p>
        </p:txBody>
      </p:sp>
    </p:spTree>
    <p:extLst>
      <p:ext uri="{BB962C8B-B14F-4D97-AF65-F5344CB8AC3E}">
        <p14:creationId xmlns:p14="http://schemas.microsoft.com/office/powerpoint/2010/main" val="3098526804"/>
      </p:ext>
    </p:extLst>
  </p:cSld>
  <p:clrMapOvr>
    <a:masterClrMapping/>
  </p:clrMapOvr>
  <p:transition spd="slow" advClick="0" advTm="25000">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9AFC6-801E-461C-28B5-B1408F7F2E22}"/>
              </a:ext>
            </a:extLst>
          </p:cNvPr>
          <p:cNvSpPr>
            <a:spLocks noGrp="1"/>
          </p:cNvSpPr>
          <p:nvPr>
            <p:ph type="title"/>
          </p:nvPr>
        </p:nvSpPr>
        <p:spPr/>
        <p:txBody>
          <a:bodyPr/>
          <a:lstStyle/>
          <a:p>
            <a:r>
              <a:rPr lang="en-US" dirty="0"/>
              <a:t>Dr. </a:t>
            </a:r>
            <a:r>
              <a:rPr lang="en-US" dirty="0" err="1"/>
              <a:t>phillipe</a:t>
            </a:r>
            <a:r>
              <a:rPr lang="en-US" dirty="0"/>
              <a:t> Charles Ernest Gaucher discovers Gaucher disease in 1882</a:t>
            </a:r>
          </a:p>
        </p:txBody>
      </p:sp>
      <p:pic>
        <p:nvPicPr>
          <p:cNvPr id="5" name="Content Placeholder 4">
            <a:extLst>
              <a:ext uri="{FF2B5EF4-FFF2-40B4-BE49-F238E27FC236}">
                <a16:creationId xmlns:a16="http://schemas.microsoft.com/office/drawing/2014/main" id="{97088BDE-95E1-8D32-B781-DAA2A9415DA3}"/>
              </a:ext>
            </a:extLst>
          </p:cNvPr>
          <p:cNvPicPr>
            <a:picLocks noGrp="1" noChangeAspect="1"/>
          </p:cNvPicPr>
          <p:nvPr>
            <p:ph type="pic" idx="1"/>
          </p:nvPr>
        </p:nvPicPr>
        <p:blipFill rotWithShape="1">
          <a:blip r:embed="rId2"/>
          <a:srcRect l="1231" r="1231"/>
          <a:stretch/>
        </p:blipFill>
        <p:spPr/>
      </p:pic>
      <p:sp>
        <p:nvSpPr>
          <p:cNvPr id="6" name="Text Placeholder 5">
            <a:extLst>
              <a:ext uri="{FF2B5EF4-FFF2-40B4-BE49-F238E27FC236}">
                <a16:creationId xmlns:a16="http://schemas.microsoft.com/office/drawing/2014/main" id="{3C9A0CC3-DF9A-0F6B-29F3-342B74C49EBC}"/>
              </a:ext>
            </a:extLst>
          </p:cNvPr>
          <p:cNvSpPr>
            <a:spLocks noGrp="1"/>
          </p:cNvSpPr>
          <p:nvPr>
            <p:ph type="body" sz="half" idx="2"/>
          </p:nvPr>
        </p:nvSpPr>
        <p:spPr>
          <a:xfrm>
            <a:off x="1129881" y="2249486"/>
            <a:ext cx="5934511" cy="3541714"/>
          </a:xfrm>
        </p:spPr>
        <p:txBody>
          <a:bodyPr>
            <a:noAutofit/>
          </a:bodyPr>
          <a:lstStyle/>
          <a:p>
            <a:r>
              <a:rPr lang="en-US" sz="2800" dirty="0"/>
              <a:t>Dr. Gaucher was a French dermatologist who, in his medical school thesis,  described the autopsy of a 32 year-old woman who had not only a greatly enlarged spleen, but the cells in the spleen were greatly enlarged as well. </a:t>
            </a:r>
          </a:p>
        </p:txBody>
      </p:sp>
    </p:spTree>
    <p:extLst>
      <p:ext uri="{BB962C8B-B14F-4D97-AF65-F5344CB8AC3E}">
        <p14:creationId xmlns:p14="http://schemas.microsoft.com/office/powerpoint/2010/main" val="2220181435"/>
      </p:ext>
    </p:extLst>
  </p:cSld>
  <p:clrMapOvr>
    <a:masterClrMapping/>
  </p:clrMapOvr>
  <p:transition spd="slow" advClick="0" advTm="25000">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77EFA-52E2-CF94-6BE8-934082C963CD}"/>
              </a:ext>
            </a:extLst>
          </p:cNvPr>
          <p:cNvSpPr>
            <a:spLocks noGrp="1"/>
          </p:cNvSpPr>
          <p:nvPr>
            <p:ph type="title"/>
          </p:nvPr>
        </p:nvSpPr>
        <p:spPr/>
        <p:txBody>
          <a:bodyPr/>
          <a:lstStyle/>
          <a:p>
            <a:r>
              <a:rPr lang="en-US" dirty="0"/>
              <a:t>Dr. John A. </a:t>
            </a:r>
            <a:r>
              <a:rPr lang="en-US" dirty="0" err="1"/>
              <a:t>Barranger</a:t>
            </a:r>
            <a:br>
              <a:rPr lang="en-US" dirty="0"/>
            </a:br>
            <a:br>
              <a:rPr lang="en-US" dirty="0"/>
            </a:br>
            <a:endParaRPr lang="en-US" dirty="0"/>
          </a:p>
        </p:txBody>
      </p:sp>
      <p:pic>
        <p:nvPicPr>
          <p:cNvPr id="6" name="Picture Placeholder 5">
            <a:extLst>
              <a:ext uri="{FF2B5EF4-FFF2-40B4-BE49-F238E27FC236}">
                <a16:creationId xmlns:a16="http://schemas.microsoft.com/office/drawing/2014/main" id="{70CE026C-F7A0-1BB3-7BFB-F61FAB621BD3}"/>
              </a:ext>
            </a:extLst>
          </p:cNvPr>
          <p:cNvPicPr>
            <a:picLocks noGrp="1" noChangeAspect="1"/>
          </p:cNvPicPr>
          <p:nvPr>
            <p:ph type="pic" idx="1"/>
          </p:nvPr>
        </p:nvPicPr>
        <p:blipFill>
          <a:blip r:embed="rId2"/>
          <a:srcRect l="14618" r="14618"/>
          <a:stretch/>
        </p:blipFill>
        <p:spPr>
          <a:xfrm>
            <a:off x="7380721" y="609601"/>
            <a:ext cx="3666690" cy="5181599"/>
          </a:xfrm>
        </p:spPr>
      </p:pic>
      <p:sp>
        <p:nvSpPr>
          <p:cNvPr id="4" name="Text Placeholder 3">
            <a:extLst>
              <a:ext uri="{FF2B5EF4-FFF2-40B4-BE49-F238E27FC236}">
                <a16:creationId xmlns:a16="http://schemas.microsoft.com/office/drawing/2014/main" id="{DB2C4578-7B56-2B32-39AF-FC4F32F04BE5}"/>
              </a:ext>
            </a:extLst>
          </p:cNvPr>
          <p:cNvSpPr>
            <a:spLocks noGrp="1"/>
          </p:cNvSpPr>
          <p:nvPr>
            <p:ph type="body" sz="half" idx="2"/>
          </p:nvPr>
        </p:nvSpPr>
        <p:spPr>
          <a:xfrm>
            <a:off x="1074909" y="1429543"/>
            <a:ext cx="5934511" cy="3541714"/>
          </a:xfrm>
        </p:spPr>
        <p:txBody>
          <a:bodyPr>
            <a:noAutofit/>
          </a:bodyPr>
          <a:lstStyle/>
          <a:p>
            <a:r>
              <a:rPr lang="en-US" sz="1800" dirty="0"/>
              <a:t>Dr. </a:t>
            </a:r>
            <a:r>
              <a:rPr lang="en-US" sz="1800" dirty="0" err="1"/>
              <a:t>Barranger</a:t>
            </a:r>
            <a:r>
              <a:rPr lang="en-US" sz="1800" dirty="0"/>
              <a:t> was part of the team that researched and developed enzyme replacement therapy at NIH. </a:t>
            </a:r>
          </a:p>
          <a:p>
            <a:r>
              <a:rPr lang="en-US" sz="1800" dirty="0"/>
              <a:t>An early pioneer of gene therapy, he practiced at the University of Pittsburgh Medical faculty until 2005 where  he developed and directed the Human Gene Therapy Applications Lab, the Center of Study and Treatment of Jewish Genetic Diseases, and the Comprehensive Gaucher Treatment Center. He was co-director of the Human Gene  Therapy Center and medical director of the Molecular Medicine Institute.</a:t>
            </a:r>
          </a:p>
          <a:p>
            <a:r>
              <a:rPr lang="en-US" sz="1800" dirty="0"/>
              <a:t>He founded the Lysosomal Storage Disease Clinical Care Network for patient care and support throughout the United States.</a:t>
            </a:r>
          </a:p>
          <a:p>
            <a:endParaRPr lang="en-US" sz="1800" dirty="0"/>
          </a:p>
        </p:txBody>
      </p:sp>
    </p:spTree>
    <p:extLst>
      <p:ext uri="{BB962C8B-B14F-4D97-AF65-F5344CB8AC3E}">
        <p14:creationId xmlns:p14="http://schemas.microsoft.com/office/powerpoint/2010/main" val="3959752771"/>
      </p:ext>
    </p:extLst>
  </p:cSld>
  <p:clrMapOvr>
    <a:masterClrMapping/>
  </p:clrMapOvr>
  <p:transition spd="slow" advClick="0" advTm="25000">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858A6-A8FD-A45E-8E0A-6708A01724EA}"/>
              </a:ext>
            </a:extLst>
          </p:cNvPr>
          <p:cNvSpPr>
            <a:spLocks noGrp="1"/>
          </p:cNvSpPr>
          <p:nvPr>
            <p:ph type="title"/>
          </p:nvPr>
        </p:nvSpPr>
        <p:spPr/>
        <p:txBody>
          <a:bodyPr/>
          <a:lstStyle/>
          <a:p>
            <a:r>
              <a:rPr lang="en-US" dirty="0" err="1"/>
              <a:t>Ceredase</a:t>
            </a:r>
            <a:r>
              <a:rPr lang="en-US" dirty="0"/>
              <a:t> is approved by the </a:t>
            </a:r>
            <a:r>
              <a:rPr lang="en-US" dirty="0" err="1"/>
              <a:t>fda</a:t>
            </a:r>
            <a:r>
              <a:rPr lang="en-US" dirty="0"/>
              <a:t> in 1991.</a:t>
            </a:r>
          </a:p>
        </p:txBody>
      </p:sp>
      <p:pic>
        <p:nvPicPr>
          <p:cNvPr id="6" name="Picture Placeholder 5">
            <a:extLst>
              <a:ext uri="{FF2B5EF4-FFF2-40B4-BE49-F238E27FC236}">
                <a16:creationId xmlns:a16="http://schemas.microsoft.com/office/drawing/2014/main" id="{66F7505B-E42B-A4EC-02CA-BABA6BBC8AA8}"/>
              </a:ext>
            </a:extLst>
          </p:cNvPr>
          <p:cNvPicPr>
            <a:picLocks noGrp="1" noChangeAspect="1"/>
          </p:cNvPicPr>
          <p:nvPr>
            <p:ph type="pic" idx="1"/>
          </p:nvPr>
        </p:nvPicPr>
        <p:blipFill>
          <a:blip r:embed="rId2"/>
          <a:srcRect t="8419" b="8419"/>
          <a:stretch>
            <a:fillRect/>
          </a:stretch>
        </p:blipFill>
        <p:spPr/>
      </p:pic>
      <p:sp>
        <p:nvSpPr>
          <p:cNvPr id="4" name="Text Placeholder 3">
            <a:extLst>
              <a:ext uri="{FF2B5EF4-FFF2-40B4-BE49-F238E27FC236}">
                <a16:creationId xmlns:a16="http://schemas.microsoft.com/office/drawing/2014/main" id="{B75C15E0-1E19-797C-308E-DEB78A1AECA5}"/>
              </a:ext>
            </a:extLst>
          </p:cNvPr>
          <p:cNvSpPr>
            <a:spLocks noGrp="1"/>
          </p:cNvSpPr>
          <p:nvPr>
            <p:ph type="body" sz="half" idx="2"/>
          </p:nvPr>
        </p:nvSpPr>
        <p:spPr/>
        <p:txBody>
          <a:bodyPr>
            <a:normAutofit lnSpcReduction="10000"/>
          </a:bodyPr>
          <a:lstStyle/>
          <a:p>
            <a:r>
              <a:rPr lang="en-US" sz="2000" dirty="0"/>
              <a:t>It is mannose-terminated glucocerebrosidase given through an IV, generally every two weeks for life.</a:t>
            </a:r>
          </a:p>
          <a:p>
            <a:r>
              <a:rPr lang="en-US" sz="2000" dirty="0"/>
              <a:t>It was the first enzyme replacement therapy approved by the FDA and the first treatment for Gaucher disease. </a:t>
            </a:r>
          </a:p>
          <a:p>
            <a:r>
              <a:rPr lang="en-US" sz="2000" dirty="0"/>
              <a:t>It was made from human placenta and was a collaborative effort by NIH and the newly formed Genzyme Corporation.</a:t>
            </a:r>
          </a:p>
          <a:p>
            <a:r>
              <a:rPr lang="en-US" sz="2000" dirty="0"/>
              <a:t>It was, at the time, the most expensive drug ever developed. </a:t>
            </a:r>
          </a:p>
        </p:txBody>
      </p:sp>
    </p:spTree>
    <p:extLst>
      <p:ext uri="{BB962C8B-B14F-4D97-AF65-F5344CB8AC3E}">
        <p14:creationId xmlns:p14="http://schemas.microsoft.com/office/powerpoint/2010/main" val="3771561599"/>
      </p:ext>
    </p:extLst>
  </p:cSld>
  <p:clrMapOvr>
    <a:masterClrMapping/>
  </p:clrMapOvr>
  <p:transition spd="slow" advClick="0" advTm="25000">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98288-47CA-C2DF-3AD4-3118A19A77FC}"/>
              </a:ext>
            </a:extLst>
          </p:cNvPr>
          <p:cNvSpPr>
            <a:spLocks noGrp="1"/>
          </p:cNvSpPr>
          <p:nvPr>
            <p:ph type="title"/>
          </p:nvPr>
        </p:nvSpPr>
        <p:spPr/>
        <p:txBody>
          <a:bodyPr/>
          <a:lstStyle/>
          <a:p>
            <a:r>
              <a:rPr lang="en-US" dirty="0"/>
              <a:t>Cerezyme, the recombinant form of </a:t>
            </a:r>
            <a:r>
              <a:rPr lang="en-US" dirty="0" err="1"/>
              <a:t>Ert</a:t>
            </a:r>
            <a:r>
              <a:rPr lang="en-US" dirty="0"/>
              <a:t>, was approved in 1993.</a:t>
            </a:r>
          </a:p>
        </p:txBody>
      </p:sp>
      <p:pic>
        <p:nvPicPr>
          <p:cNvPr id="6" name="Picture Placeholder 5">
            <a:extLst>
              <a:ext uri="{FF2B5EF4-FFF2-40B4-BE49-F238E27FC236}">
                <a16:creationId xmlns:a16="http://schemas.microsoft.com/office/drawing/2014/main" id="{B7D8625B-86D0-032F-E091-D5E87E11A2AE}"/>
              </a:ext>
            </a:extLst>
          </p:cNvPr>
          <p:cNvPicPr>
            <a:picLocks noGrp="1" noChangeAspect="1"/>
          </p:cNvPicPr>
          <p:nvPr>
            <p:ph type="pic" idx="1"/>
          </p:nvPr>
        </p:nvPicPr>
        <p:blipFill>
          <a:blip r:embed="rId2"/>
          <a:stretch>
            <a:fillRect/>
          </a:stretch>
        </p:blipFill>
        <p:spPr>
          <a:xfrm>
            <a:off x="8310271" y="1429543"/>
            <a:ext cx="2482596" cy="3291840"/>
          </a:xfrm>
        </p:spPr>
      </p:pic>
      <p:sp>
        <p:nvSpPr>
          <p:cNvPr id="4" name="Text Placeholder 3">
            <a:extLst>
              <a:ext uri="{FF2B5EF4-FFF2-40B4-BE49-F238E27FC236}">
                <a16:creationId xmlns:a16="http://schemas.microsoft.com/office/drawing/2014/main" id="{EFBA7DE9-ECED-1105-E5E7-67E529B26B05}"/>
              </a:ext>
            </a:extLst>
          </p:cNvPr>
          <p:cNvSpPr>
            <a:spLocks noGrp="1"/>
          </p:cNvSpPr>
          <p:nvPr>
            <p:ph type="body" sz="half" idx="2"/>
          </p:nvPr>
        </p:nvSpPr>
        <p:spPr/>
        <p:txBody>
          <a:bodyPr>
            <a:normAutofit fontScale="92500" lnSpcReduction="10000"/>
          </a:bodyPr>
          <a:lstStyle/>
          <a:p>
            <a:r>
              <a:rPr lang="en-US" sz="2400" dirty="0"/>
              <a:t>The first recombinant DNA ERT, Cerezyme, was produced by Chinese Hamster Ovary (CHO) cells in bioreactors at Genzyme Corporation. It was FDA approved in 1993.</a:t>
            </a:r>
          </a:p>
          <a:p>
            <a:r>
              <a:rPr lang="en-US" sz="2400" dirty="0"/>
              <a:t>It replaced the human product </a:t>
            </a:r>
            <a:r>
              <a:rPr lang="en-US" sz="2400" dirty="0" err="1"/>
              <a:t>Ceredase</a:t>
            </a:r>
            <a:r>
              <a:rPr lang="en-US" sz="2400" dirty="0"/>
              <a:t> as the primary ERT for all types of Gaucher disease. </a:t>
            </a:r>
          </a:p>
          <a:p>
            <a:r>
              <a:rPr lang="en-US" sz="2400" dirty="0"/>
              <a:t>Cerezyme is still prescribed today as a major prescribed drug for Gaucher disease. </a:t>
            </a:r>
          </a:p>
          <a:p>
            <a:endParaRPr lang="en-US" dirty="0"/>
          </a:p>
        </p:txBody>
      </p:sp>
    </p:spTree>
    <p:extLst>
      <p:ext uri="{BB962C8B-B14F-4D97-AF65-F5344CB8AC3E}">
        <p14:creationId xmlns:p14="http://schemas.microsoft.com/office/powerpoint/2010/main" val="1047212694"/>
      </p:ext>
    </p:extLst>
  </p:cSld>
  <p:clrMapOvr>
    <a:masterClrMapping/>
  </p:clrMapOvr>
  <p:transition spd="slow" advClick="0" advTm="25000">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C9D1C-7D6F-BE17-4E1C-6B9AB49E9C22}"/>
              </a:ext>
            </a:extLst>
          </p:cNvPr>
          <p:cNvSpPr>
            <a:spLocks noGrp="1"/>
          </p:cNvSpPr>
          <p:nvPr>
            <p:ph type="title"/>
          </p:nvPr>
        </p:nvSpPr>
        <p:spPr/>
        <p:txBody>
          <a:bodyPr/>
          <a:lstStyle/>
          <a:p>
            <a:r>
              <a:rPr lang="en-US" dirty="0"/>
              <a:t>The Gaucher Disease E-mail Discussion group</a:t>
            </a:r>
          </a:p>
        </p:txBody>
      </p:sp>
      <p:pic>
        <p:nvPicPr>
          <p:cNvPr id="6" name="Picture Placeholder 5">
            <a:extLst>
              <a:ext uri="{FF2B5EF4-FFF2-40B4-BE49-F238E27FC236}">
                <a16:creationId xmlns:a16="http://schemas.microsoft.com/office/drawing/2014/main" id="{4F09944A-2E74-4CEF-CBCA-D183E1CA195A}"/>
              </a:ext>
            </a:extLst>
          </p:cNvPr>
          <p:cNvPicPr>
            <a:picLocks noGrp="1" noChangeAspect="1"/>
          </p:cNvPicPr>
          <p:nvPr>
            <p:ph type="pic" idx="1"/>
          </p:nvPr>
        </p:nvPicPr>
        <p:blipFill>
          <a:blip r:embed="rId2"/>
          <a:srcRect l="12882" r="12882"/>
          <a:stretch>
            <a:fillRect/>
          </a:stretch>
        </p:blipFill>
        <p:spPr/>
      </p:pic>
      <p:sp>
        <p:nvSpPr>
          <p:cNvPr id="4" name="Text Placeholder 3">
            <a:extLst>
              <a:ext uri="{FF2B5EF4-FFF2-40B4-BE49-F238E27FC236}">
                <a16:creationId xmlns:a16="http://schemas.microsoft.com/office/drawing/2014/main" id="{84964D98-3A52-1776-E2EA-634C91D0D663}"/>
              </a:ext>
            </a:extLst>
          </p:cNvPr>
          <p:cNvSpPr>
            <a:spLocks noGrp="1"/>
          </p:cNvSpPr>
          <p:nvPr>
            <p:ph type="body" sz="half" idx="2"/>
          </p:nvPr>
        </p:nvSpPr>
        <p:spPr/>
        <p:txBody>
          <a:bodyPr/>
          <a:lstStyle/>
          <a:p>
            <a:r>
              <a:rPr lang="en-US" dirty="0"/>
              <a:t>In 1994 Dr. Wayne Rosenfield created an online discussion group through e-mail.  It is still currently active, and gives members of the Gaucher community the opportunity to talk to each other about current issues and topics.</a:t>
            </a:r>
          </a:p>
          <a:p>
            <a:r>
              <a:rPr lang="en-US" dirty="0"/>
              <a:t>Hundreds of patients and interested parties have participated in the chats that cover a wide range of topics.  </a:t>
            </a:r>
          </a:p>
          <a:p>
            <a:r>
              <a:rPr lang="en-US" dirty="0"/>
              <a:t>The group is open to all in the Gaucher community.</a:t>
            </a:r>
          </a:p>
        </p:txBody>
      </p:sp>
    </p:spTree>
    <p:extLst>
      <p:ext uri="{BB962C8B-B14F-4D97-AF65-F5344CB8AC3E}">
        <p14:creationId xmlns:p14="http://schemas.microsoft.com/office/powerpoint/2010/main" val="2458435130"/>
      </p:ext>
    </p:extLst>
  </p:cSld>
  <p:clrMapOvr>
    <a:masterClrMapping/>
  </p:clrMapOvr>
  <p:transition spd="slow" advClick="0" advTm="25000">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267EE-B556-312B-DB99-E2AA9B94154C}"/>
              </a:ext>
            </a:extLst>
          </p:cNvPr>
          <p:cNvSpPr>
            <a:spLocks noGrp="1"/>
          </p:cNvSpPr>
          <p:nvPr>
            <p:ph type="title"/>
          </p:nvPr>
        </p:nvSpPr>
        <p:spPr/>
        <p:txBody>
          <a:bodyPr/>
          <a:lstStyle/>
          <a:p>
            <a:r>
              <a:rPr lang="en-US" dirty="0"/>
              <a:t>dr. Ellen </a:t>
            </a:r>
            <a:r>
              <a:rPr lang="en-US" dirty="0" err="1"/>
              <a:t>sidransky</a:t>
            </a:r>
            <a:r>
              <a:rPr lang="en-US" dirty="0"/>
              <a:t> and the </a:t>
            </a:r>
            <a:r>
              <a:rPr lang="en-US" dirty="0" err="1"/>
              <a:t>gaucher</a:t>
            </a:r>
            <a:r>
              <a:rPr lang="en-US" dirty="0"/>
              <a:t>- Parkinson’s link</a:t>
            </a:r>
            <a:br>
              <a:rPr lang="en-US" dirty="0"/>
            </a:br>
            <a:endParaRPr lang="en-US" dirty="0"/>
          </a:p>
        </p:txBody>
      </p:sp>
      <p:pic>
        <p:nvPicPr>
          <p:cNvPr id="6" name="Picture Placeholder 5">
            <a:extLst>
              <a:ext uri="{FF2B5EF4-FFF2-40B4-BE49-F238E27FC236}">
                <a16:creationId xmlns:a16="http://schemas.microsoft.com/office/drawing/2014/main" id="{8F3355FB-CA15-10A1-6213-EC6560FAC9F2}"/>
              </a:ext>
            </a:extLst>
          </p:cNvPr>
          <p:cNvPicPr>
            <a:picLocks noGrp="1" noChangeAspect="1"/>
          </p:cNvPicPr>
          <p:nvPr>
            <p:ph type="pic" idx="1"/>
          </p:nvPr>
        </p:nvPicPr>
        <p:blipFill>
          <a:blip r:embed="rId2"/>
          <a:stretch>
            <a:fillRect/>
          </a:stretch>
        </p:blipFill>
        <p:spPr>
          <a:xfrm>
            <a:off x="7479020" y="1278342"/>
            <a:ext cx="3810000" cy="3810000"/>
          </a:xfrm>
        </p:spPr>
      </p:pic>
      <p:sp>
        <p:nvSpPr>
          <p:cNvPr id="4" name="Text Placeholder 3">
            <a:extLst>
              <a:ext uri="{FF2B5EF4-FFF2-40B4-BE49-F238E27FC236}">
                <a16:creationId xmlns:a16="http://schemas.microsoft.com/office/drawing/2014/main" id="{930A95C0-3FE6-F8EF-0D59-55699B959C07}"/>
              </a:ext>
            </a:extLst>
          </p:cNvPr>
          <p:cNvSpPr>
            <a:spLocks noGrp="1"/>
          </p:cNvSpPr>
          <p:nvPr>
            <p:ph type="body" sz="half" idx="2"/>
          </p:nvPr>
        </p:nvSpPr>
        <p:spPr>
          <a:xfrm>
            <a:off x="1141413" y="1981200"/>
            <a:ext cx="5934508" cy="3810000"/>
          </a:xfrm>
        </p:spPr>
        <p:txBody>
          <a:bodyPr>
            <a:noAutofit/>
          </a:bodyPr>
          <a:lstStyle/>
          <a:p>
            <a:r>
              <a:rPr lang="en-US" sz="1800" dirty="0"/>
              <a:t>Dr. </a:t>
            </a:r>
            <a:r>
              <a:rPr lang="en-US" sz="1800" dirty="0" err="1"/>
              <a:t>Sidransky</a:t>
            </a:r>
            <a:r>
              <a:rPr lang="en-US" sz="1800" dirty="0"/>
              <a:t> has been Chief of the Molecular Neurogenetics Section of the Medical Genetics Branch of the Human Genome Research of NIH  since 2000. </a:t>
            </a:r>
          </a:p>
          <a:p>
            <a:r>
              <a:rPr lang="en-US" sz="1800" dirty="0"/>
              <a:t>She is the first to identify glucocerebrosidase as a risk factor of Parkinson’s disease.  Her research includes collaborative studies of the link between Gaucher and Parkinson’s, researching the genetic aspects of Parkinson’s and Lewy body dementia, and developing small molecule chaperone therapy for Gaucher and possibly Parkinson’s patients.</a:t>
            </a:r>
          </a:p>
          <a:p>
            <a:r>
              <a:rPr lang="en-US" sz="1800" dirty="0"/>
              <a:t>She developed and currently evaluates Gaucher patients and their relatives who have GBA mutations and parkinsonism through NIH protocols.</a:t>
            </a:r>
          </a:p>
        </p:txBody>
      </p:sp>
    </p:spTree>
    <p:extLst>
      <p:ext uri="{BB962C8B-B14F-4D97-AF65-F5344CB8AC3E}">
        <p14:creationId xmlns:p14="http://schemas.microsoft.com/office/powerpoint/2010/main" val="3146904251"/>
      </p:ext>
    </p:extLst>
  </p:cSld>
  <p:clrMapOvr>
    <a:masterClrMapping/>
  </p:clrMapOvr>
  <p:transition spd="slow" advClick="0" advTm="25000">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50E1B-200B-1BF6-03E0-045E6C34C6F0}"/>
              </a:ext>
            </a:extLst>
          </p:cNvPr>
          <p:cNvSpPr>
            <a:spLocks noGrp="1"/>
          </p:cNvSpPr>
          <p:nvPr>
            <p:ph type="title"/>
          </p:nvPr>
        </p:nvSpPr>
        <p:spPr/>
        <p:txBody>
          <a:bodyPr>
            <a:normAutofit fontScale="90000"/>
          </a:bodyPr>
          <a:lstStyle/>
          <a:p>
            <a:r>
              <a:rPr lang="en-US" dirty="0"/>
              <a:t>Dr. Pramod </a:t>
            </a:r>
            <a:r>
              <a:rPr lang="en-US" dirty="0" err="1"/>
              <a:t>mistry</a:t>
            </a:r>
            <a:r>
              <a:rPr lang="en-US" dirty="0"/>
              <a:t>,</a:t>
            </a:r>
            <a:br>
              <a:rPr lang="en-US" dirty="0"/>
            </a:br>
            <a:r>
              <a:rPr lang="en-US" dirty="0"/>
              <a:t> yale professor, international </a:t>
            </a:r>
            <a:r>
              <a:rPr lang="en-US" dirty="0" err="1"/>
              <a:t>gaucher</a:t>
            </a:r>
            <a:r>
              <a:rPr lang="en-US" dirty="0"/>
              <a:t> scholar, researcher, and Physician</a:t>
            </a:r>
          </a:p>
        </p:txBody>
      </p:sp>
      <p:pic>
        <p:nvPicPr>
          <p:cNvPr id="6" name="Picture Placeholder 5">
            <a:extLst>
              <a:ext uri="{FF2B5EF4-FFF2-40B4-BE49-F238E27FC236}">
                <a16:creationId xmlns:a16="http://schemas.microsoft.com/office/drawing/2014/main" id="{3EF0C225-60CD-C1B6-72A6-6D13FC95732D}"/>
              </a:ext>
            </a:extLst>
          </p:cNvPr>
          <p:cNvPicPr>
            <a:picLocks noGrp="1" noChangeAspect="1"/>
          </p:cNvPicPr>
          <p:nvPr>
            <p:ph type="pic" idx="1"/>
          </p:nvPr>
        </p:nvPicPr>
        <p:blipFill>
          <a:blip r:embed="rId2"/>
          <a:stretch>
            <a:fillRect/>
          </a:stretch>
        </p:blipFill>
        <p:spPr>
          <a:xfrm>
            <a:off x="7575867" y="1223751"/>
            <a:ext cx="3474720" cy="3474720"/>
          </a:xfrm>
        </p:spPr>
      </p:pic>
      <p:sp>
        <p:nvSpPr>
          <p:cNvPr id="4" name="Text Placeholder 3">
            <a:extLst>
              <a:ext uri="{FF2B5EF4-FFF2-40B4-BE49-F238E27FC236}">
                <a16:creationId xmlns:a16="http://schemas.microsoft.com/office/drawing/2014/main" id="{1C59E124-D052-BA4A-51B9-9A1FB2F6855A}"/>
              </a:ext>
            </a:extLst>
          </p:cNvPr>
          <p:cNvSpPr>
            <a:spLocks noGrp="1"/>
          </p:cNvSpPr>
          <p:nvPr>
            <p:ph type="body" sz="half" idx="2"/>
          </p:nvPr>
        </p:nvSpPr>
        <p:spPr>
          <a:xfrm>
            <a:off x="1141410" y="2249486"/>
            <a:ext cx="6277962" cy="4081866"/>
          </a:xfrm>
        </p:spPr>
        <p:txBody>
          <a:bodyPr>
            <a:normAutofit/>
          </a:bodyPr>
          <a:lstStyle/>
          <a:p>
            <a:r>
              <a:rPr lang="en-US" dirty="0"/>
              <a:t>Dr. Mistry has combined educational, research, and clinical practice into a world renowned medical practice at Yale University.</a:t>
            </a:r>
          </a:p>
          <a:p>
            <a:r>
              <a:rPr lang="en-US" dirty="0"/>
              <a:t>His research has focused in inherited metabolic liver diseases, particularly Gaucher disease.</a:t>
            </a:r>
          </a:p>
          <a:p>
            <a:r>
              <a:rPr lang="en-US" dirty="0"/>
              <a:t>His research includes “the first authentic conditional KO mouse model of Gaucher disease and  the first GWAS/WES studies and delineation of metabolic inflammation and neuroinflammation in search for genetic modifiers of this extraordinarily diverse Mendelian disease.”</a:t>
            </a:r>
          </a:p>
          <a:p>
            <a:r>
              <a:rPr lang="en-US" dirty="0"/>
              <a:t>He serves on the Professional Advisory Council of the Gaucher Community Alliance, board of directors of the National Gaucher Foundation and Project Hope’s Humanitarian Program for children with Gaucher disease in under-resourced populations.</a:t>
            </a:r>
          </a:p>
        </p:txBody>
      </p:sp>
    </p:spTree>
    <p:extLst>
      <p:ext uri="{BB962C8B-B14F-4D97-AF65-F5344CB8AC3E}">
        <p14:creationId xmlns:p14="http://schemas.microsoft.com/office/powerpoint/2010/main" val="2273380066"/>
      </p:ext>
    </p:extLst>
  </p:cSld>
  <p:clrMapOvr>
    <a:masterClrMapping/>
  </p:clrMapOvr>
  <p:transition spd="slow" advClick="0" advTm="25000">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5F0CF-6925-4C30-6529-5301BCC30BF1}"/>
              </a:ext>
            </a:extLst>
          </p:cNvPr>
          <p:cNvSpPr>
            <a:spLocks noGrp="1"/>
          </p:cNvSpPr>
          <p:nvPr>
            <p:ph type="title"/>
          </p:nvPr>
        </p:nvSpPr>
        <p:spPr/>
        <p:txBody>
          <a:bodyPr>
            <a:normAutofit fontScale="90000"/>
          </a:bodyPr>
          <a:lstStyle/>
          <a:p>
            <a:r>
              <a:rPr lang="en-US" dirty="0"/>
              <a:t>Dr. Ari </a:t>
            </a:r>
            <a:r>
              <a:rPr lang="en-US" dirty="0" err="1"/>
              <a:t>zimran</a:t>
            </a:r>
            <a:r>
              <a:rPr lang="en-US" dirty="0"/>
              <a:t>, </a:t>
            </a:r>
            <a:br>
              <a:rPr lang="en-US" dirty="0"/>
            </a:br>
            <a:r>
              <a:rPr lang="en-US" dirty="0"/>
              <a:t>researcher, and former director of the world’s largest referral </a:t>
            </a:r>
            <a:r>
              <a:rPr lang="en-US" dirty="0" err="1"/>
              <a:t>centre</a:t>
            </a:r>
            <a:r>
              <a:rPr lang="en-US" dirty="0"/>
              <a:t> for </a:t>
            </a:r>
            <a:r>
              <a:rPr lang="en-US" dirty="0" err="1"/>
              <a:t>gaucher</a:t>
            </a:r>
            <a:r>
              <a:rPr lang="en-US" dirty="0"/>
              <a:t> disease</a:t>
            </a:r>
          </a:p>
        </p:txBody>
      </p:sp>
      <p:pic>
        <p:nvPicPr>
          <p:cNvPr id="6" name="Picture Placeholder 5">
            <a:extLst>
              <a:ext uri="{FF2B5EF4-FFF2-40B4-BE49-F238E27FC236}">
                <a16:creationId xmlns:a16="http://schemas.microsoft.com/office/drawing/2014/main" id="{38536A3B-12B3-E18C-3B0B-1E06F2727ABA}"/>
              </a:ext>
            </a:extLst>
          </p:cNvPr>
          <p:cNvPicPr>
            <a:picLocks noGrp="1" noChangeAspect="1"/>
          </p:cNvPicPr>
          <p:nvPr>
            <p:ph type="pic" idx="1"/>
          </p:nvPr>
        </p:nvPicPr>
        <p:blipFill>
          <a:blip r:embed="rId2"/>
          <a:stretch>
            <a:fillRect/>
          </a:stretch>
        </p:blipFill>
        <p:spPr>
          <a:xfrm>
            <a:off x="8392963" y="1429543"/>
            <a:ext cx="2787440" cy="3200400"/>
          </a:xfrm>
        </p:spPr>
      </p:pic>
      <p:sp>
        <p:nvSpPr>
          <p:cNvPr id="4" name="Text Placeholder 3">
            <a:extLst>
              <a:ext uri="{FF2B5EF4-FFF2-40B4-BE49-F238E27FC236}">
                <a16:creationId xmlns:a16="http://schemas.microsoft.com/office/drawing/2014/main" id="{75174AA8-AC7F-26FF-8BB7-DB93EBD7FCE3}"/>
              </a:ext>
            </a:extLst>
          </p:cNvPr>
          <p:cNvSpPr>
            <a:spLocks noGrp="1"/>
          </p:cNvSpPr>
          <p:nvPr>
            <p:ph type="body" sz="half" idx="2"/>
          </p:nvPr>
        </p:nvSpPr>
        <p:spPr/>
        <p:txBody>
          <a:bodyPr>
            <a:normAutofit fontScale="92500" lnSpcReduction="20000"/>
          </a:bodyPr>
          <a:lstStyle/>
          <a:p>
            <a:r>
              <a:rPr lang="en-US" dirty="0"/>
              <a:t>Dr. Ari </a:t>
            </a:r>
            <a:r>
              <a:rPr lang="en-US" dirty="0" err="1"/>
              <a:t>Zimran</a:t>
            </a:r>
            <a:r>
              <a:rPr lang="en-US" dirty="0"/>
              <a:t> is the founder and former director of the </a:t>
            </a:r>
            <a:r>
              <a:rPr lang="en-US" dirty="0" err="1"/>
              <a:t>Shaare</a:t>
            </a:r>
            <a:r>
              <a:rPr lang="en-US" dirty="0"/>
              <a:t> Zedek Medical Center in Jerusalem, the world’s largest Gaucher disease referral </a:t>
            </a:r>
            <a:r>
              <a:rPr lang="en-US" dirty="0" err="1"/>
              <a:t>centre</a:t>
            </a:r>
            <a:r>
              <a:rPr lang="en-US" dirty="0"/>
              <a:t>. </a:t>
            </a:r>
          </a:p>
          <a:p>
            <a:r>
              <a:rPr lang="en-US" dirty="0"/>
              <a:t>He trained under Dr. Earnest </a:t>
            </a:r>
            <a:r>
              <a:rPr lang="en-US" dirty="0" err="1"/>
              <a:t>Buetler</a:t>
            </a:r>
            <a:r>
              <a:rPr lang="en-US" dirty="0"/>
              <a:t>, one of the pioneers of Gaucher disease research, at the Scripps Research Institute.</a:t>
            </a:r>
          </a:p>
          <a:p>
            <a:r>
              <a:rPr lang="en-US" dirty="0"/>
              <a:t>Dr. </a:t>
            </a:r>
            <a:r>
              <a:rPr lang="en-US" dirty="0" err="1"/>
              <a:t>Zimran</a:t>
            </a:r>
            <a:r>
              <a:rPr lang="en-US" dirty="0"/>
              <a:t> has developed and led clinical trials for all of the ERT and SRT drugs and </a:t>
            </a:r>
            <a:r>
              <a:rPr lang="en-US" dirty="0" err="1"/>
              <a:t>Ambroxyl</a:t>
            </a:r>
            <a:r>
              <a:rPr lang="en-US" dirty="0"/>
              <a:t> for Gaucher patients. He has edited three books and has published more than 300 articles. </a:t>
            </a:r>
          </a:p>
          <a:p>
            <a:r>
              <a:rPr lang="en-US" dirty="0"/>
              <a:t>Currently he is researching the relationship between Gaucher disease and Parkinson’s.</a:t>
            </a:r>
          </a:p>
          <a:p>
            <a:r>
              <a:rPr lang="en-US" dirty="0"/>
              <a:t>He is the Conference Chair for the 4</a:t>
            </a:r>
            <a:r>
              <a:rPr lang="en-US" baseline="30000" dirty="0"/>
              <a:t>th</a:t>
            </a:r>
            <a:r>
              <a:rPr lang="en-US" dirty="0"/>
              <a:t> International Conference on Rare Disease in Vienna, Austria December 7-8, 2022.   </a:t>
            </a:r>
          </a:p>
        </p:txBody>
      </p:sp>
    </p:spTree>
    <p:extLst>
      <p:ext uri="{BB962C8B-B14F-4D97-AF65-F5344CB8AC3E}">
        <p14:creationId xmlns:p14="http://schemas.microsoft.com/office/powerpoint/2010/main" val="4204079510"/>
      </p:ext>
    </p:extLst>
  </p:cSld>
  <p:clrMapOvr>
    <a:masterClrMapping/>
  </p:clrMapOvr>
  <p:transition spd="slow" advClick="0" advTm="25000">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5770E-E2FC-1656-5D8F-E007658D2E28}"/>
              </a:ext>
            </a:extLst>
          </p:cNvPr>
          <p:cNvSpPr>
            <a:spLocks noGrp="1"/>
          </p:cNvSpPr>
          <p:nvPr>
            <p:ph type="title"/>
          </p:nvPr>
        </p:nvSpPr>
        <p:spPr/>
        <p:txBody>
          <a:bodyPr>
            <a:normAutofit fontScale="90000"/>
          </a:bodyPr>
          <a:lstStyle/>
          <a:p>
            <a:r>
              <a:rPr lang="en-US" dirty="0"/>
              <a:t>Dr. </a:t>
            </a:r>
            <a:r>
              <a:rPr lang="en-US" dirty="0" err="1"/>
              <a:t>ozlem</a:t>
            </a:r>
            <a:r>
              <a:rPr lang="en-US" dirty="0"/>
              <a:t> </a:t>
            </a:r>
            <a:r>
              <a:rPr lang="en-US" dirty="0" err="1"/>
              <a:t>goker-alpan’s</a:t>
            </a:r>
            <a:r>
              <a:rPr lang="en-US" dirty="0"/>
              <a:t> commitment to Highest  quality research and care For all types of </a:t>
            </a:r>
            <a:r>
              <a:rPr lang="en-US" dirty="0" err="1"/>
              <a:t>gaucher</a:t>
            </a:r>
            <a:r>
              <a:rPr lang="en-US" dirty="0"/>
              <a:t> disease</a:t>
            </a:r>
          </a:p>
        </p:txBody>
      </p:sp>
      <p:pic>
        <p:nvPicPr>
          <p:cNvPr id="6" name="Picture Placeholder 5">
            <a:extLst>
              <a:ext uri="{FF2B5EF4-FFF2-40B4-BE49-F238E27FC236}">
                <a16:creationId xmlns:a16="http://schemas.microsoft.com/office/drawing/2014/main" id="{FE9E031E-5706-C043-8295-FCFC4DE7A2C7}"/>
              </a:ext>
            </a:extLst>
          </p:cNvPr>
          <p:cNvPicPr>
            <a:picLocks noGrp="1" noChangeAspect="1"/>
          </p:cNvPicPr>
          <p:nvPr>
            <p:ph type="pic" idx="1"/>
          </p:nvPr>
        </p:nvPicPr>
        <p:blipFill>
          <a:blip r:embed="rId2"/>
          <a:stretch>
            <a:fillRect/>
          </a:stretch>
        </p:blipFill>
        <p:spPr>
          <a:xfrm>
            <a:off x="7767364" y="1429543"/>
            <a:ext cx="3160776" cy="3861816"/>
          </a:xfrm>
        </p:spPr>
      </p:pic>
      <p:sp>
        <p:nvSpPr>
          <p:cNvPr id="4" name="Text Placeholder 3">
            <a:extLst>
              <a:ext uri="{FF2B5EF4-FFF2-40B4-BE49-F238E27FC236}">
                <a16:creationId xmlns:a16="http://schemas.microsoft.com/office/drawing/2014/main" id="{7D842A1B-9241-AD05-4B87-29584FBA7DF8}"/>
              </a:ext>
            </a:extLst>
          </p:cNvPr>
          <p:cNvSpPr>
            <a:spLocks noGrp="1"/>
          </p:cNvSpPr>
          <p:nvPr>
            <p:ph type="body" sz="half" idx="2"/>
          </p:nvPr>
        </p:nvSpPr>
        <p:spPr>
          <a:xfrm>
            <a:off x="1141413" y="2528710"/>
            <a:ext cx="5934508" cy="3262489"/>
          </a:xfrm>
        </p:spPr>
        <p:txBody>
          <a:bodyPr/>
          <a:lstStyle/>
          <a:p>
            <a:r>
              <a:rPr lang="en-US" dirty="0"/>
              <a:t> Since 2013 Dr. </a:t>
            </a:r>
            <a:r>
              <a:rPr lang="en-US" dirty="0" err="1"/>
              <a:t>Goker-Alpan</a:t>
            </a:r>
            <a:r>
              <a:rPr lang="en-US" dirty="0"/>
              <a:t> has created a comprehensive treatment and research center, LDRTC nonprofit, to evaluate and treat patients who have Lysosomal disorders and other rare diseases.  </a:t>
            </a:r>
          </a:p>
          <a:p>
            <a:r>
              <a:rPr lang="en-US" dirty="0"/>
              <a:t>Her clinical experience at NIH has allowed her to bring expertise to the total Gaucher population, including the often underserved </a:t>
            </a:r>
            <a:r>
              <a:rPr lang="en-US" dirty="0" err="1"/>
              <a:t>nGD</a:t>
            </a:r>
            <a:r>
              <a:rPr lang="en-US" dirty="0"/>
              <a:t> patients. She has “directed research on clinical immune pathways and lysosomal functions to develop new diagnostic and monitoring tools in LSDs and GBA-related Parkinsonism.”</a:t>
            </a:r>
          </a:p>
          <a:p>
            <a:r>
              <a:rPr lang="en-US" dirty="0"/>
              <a:t>She continues to train and educate the next generation of medical providers in Lysosomal Storage Disorders.</a:t>
            </a:r>
          </a:p>
        </p:txBody>
      </p:sp>
    </p:spTree>
    <p:extLst>
      <p:ext uri="{BB962C8B-B14F-4D97-AF65-F5344CB8AC3E}">
        <p14:creationId xmlns:p14="http://schemas.microsoft.com/office/powerpoint/2010/main" val="618212076"/>
      </p:ext>
    </p:extLst>
  </p:cSld>
  <p:clrMapOvr>
    <a:masterClrMapping/>
  </p:clrMapOvr>
  <p:transition spd="slow" advClick="0" advTm="25000">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9127A-A272-F06B-9203-6896F58DCB3C}"/>
              </a:ext>
            </a:extLst>
          </p:cNvPr>
          <p:cNvSpPr>
            <a:spLocks noGrp="1"/>
          </p:cNvSpPr>
          <p:nvPr>
            <p:ph type="title"/>
          </p:nvPr>
        </p:nvSpPr>
        <p:spPr/>
        <p:txBody>
          <a:bodyPr/>
          <a:lstStyle/>
          <a:p>
            <a:r>
              <a:rPr lang="en-US" dirty="0"/>
              <a:t>The </a:t>
            </a:r>
            <a:r>
              <a:rPr lang="en-US" dirty="0" err="1"/>
              <a:t>cerezyme</a:t>
            </a:r>
            <a:r>
              <a:rPr lang="en-US" dirty="0"/>
              <a:t> shortage</a:t>
            </a:r>
          </a:p>
        </p:txBody>
      </p:sp>
      <p:pic>
        <p:nvPicPr>
          <p:cNvPr id="6" name="Picture Placeholder 5">
            <a:extLst>
              <a:ext uri="{FF2B5EF4-FFF2-40B4-BE49-F238E27FC236}">
                <a16:creationId xmlns:a16="http://schemas.microsoft.com/office/drawing/2014/main" id="{237F5F77-AA83-1F5F-02F2-04E0CF8959DF}"/>
              </a:ext>
            </a:extLst>
          </p:cNvPr>
          <p:cNvPicPr>
            <a:picLocks noGrp="1" noChangeAspect="1"/>
          </p:cNvPicPr>
          <p:nvPr>
            <p:ph type="pic" idx="1"/>
          </p:nvPr>
        </p:nvPicPr>
        <p:blipFill>
          <a:blip r:embed="rId2"/>
          <a:srcRect l="24724" r="24724"/>
          <a:stretch>
            <a:fillRect/>
          </a:stretch>
        </p:blipFill>
        <p:spPr/>
      </p:pic>
      <p:sp>
        <p:nvSpPr>
          <p:cNvPr id="4" name="Text Placeholder 3">
            <a:extLst>
              <a:ext uri="{FF2B5EF4-FFF2-40B4-BE49-F238E27FC236}">
                <a16:creationId xmlns:a16="http://schemas.microsoft.com/office/drawing/2014/main" id="{7BC677F8-12F9-5469-43E8-BB848A0927E6}"/>
              </a:ext>
            </a:extLst>
          </p:cNvPr>
          <p:cNvSpPr>
            <a:spLocks noGrp="1"/>
          </p:cNvSpPr>
          <p:nvPr>
            <p:ph type="body" sz="half" idx="2"/>
          </p:nvPr>
        </p:nvSpPr>
        <p:spPr/>
        <p:txBody>
          <a:bodyPr>
            <a:normAutofit lnSpcReduction="10000"/>
          </a:bodyPr>
          <a:lstStyle/>
          <a:p>
            <a:r>
              <a:rPr lang="en-US" sz="1800" dirty="0"/>
              <a:t>In 2009 a viral contamination (calicivirus of the type </a:t>
            </a:r>
            <a:r>
              <a:rPr lang="en-US" sz="1800" dirty="0" err="1"/>
              <a:t>Vesivirus</a:t>
            </a:r>
            <a:r>
              <a:rPr lang="en-US" sz="1800" dirty="0"/>
              <a:t> 2117) of the bioreactors that were producing Cerezyme and Fabrazyme for Fabry disease in the Genzyme Allston Landing site affected the quantity of medicine produced by the Chinese Hamster Ovary cells.  The plant was shut down and decontaminated, causing Gaucher patients to not receive their treatment for six months or more.  The remaining drug was rationed among the patients according to medical need.</a:t>
            </a:r>
          </a:p>
          <a:p>
            <a:r>
              <a:rPr lang="en-US" sz="1800" dirty="0"/>
              <a:t>To assist patients, a new ERT treatment from Shire, VPRIV, was granted emergency FDA approval. Not all patients were allowed access to the new drug, however, by their physicians.</a:t>
            </a:r>
          </a:p>
          <a:p>
            <a:endParaRPr lang="en-US" dirty="0"/>
          </a:p>
        </p:txBody>
      </p:sp>
    </p:spTree>
    <p:extLst>
      <p:ext uri="{BB962C8B-B14F-4D97-AF65-F5344CB8AC3E}">
        <p14:creationId xmlns:p14="http://schemas.microsoft.com/office/powerpoint/2010/main" val="3225183669"/>
      </p:ext>
    </p:extLst>
  </p:cSld>
  <p:clrMapOvr>
    <a:masterClrMapping/>
  </p:clrMapOvr>
  <p:transition spd="slow" advClick="0" advTm="25000">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4057F-00C0-1DD0-F790-3CD1480F387E}"/>
              </a:ext>
            </a:extLst>
          </p:cNvPr>
          <p:cNvSpPr>
            <a:spLocks noGrp="1"/>
          </p:cNvSpPr>
          <p:nvPr>
            <p:ph type="title"/>
          </p:nvPr>
        </p:nvSpPr>
        <p:spPr/>
        <p:txBody>
          <a:bodyPr/>
          <a:lstStyle/>
          <a:p>
            <a:r>
              <a:rPr lang="en-US" dirty="0" err="1"/>
              <a:t>Zavesca</a:t>
            </a:r>
            <a:r>
              <a:rPr lang="en-US" dirty="0"/>
              <a:t>: the first Substrate reduction (SRT)</a:t>
            </a:r>
          </a:p>
        </p:txBody>
      </p:sp>
      <p:pic>
        <p:nvPicPr>
          <p:cNvPr id="6" name="Picture Placeholder 5">
            <a:extLst>
              <a:ext uri="{FF2B5EF4-FFF2-40B4-BE49-F238E27FC236}">
                <a16:creationId xmlns:a16="http://schemas.microsoft.com/office/drawing/2014/main" id="{7A08D065-F07F-C59A-F3A3-8E10F701D40C}"/>
              </a:ext>
            </a:extLst>
          </p:cNvPr>
          <p:cNvPicPr>
            <a:picLocks noGrp="1" noChangeAspect="1"/>
          </p:cNvPicPr>
          <p:nvPr>
            <p:ph type="pic" idx="1"/>
          </p:nvPr>
        </p:nvPicPr>
        <p:blipFill>
          <a:blip r:embed="rId2"/>
          <a:stretch>
            <a:fillRect/>
          </a:stretch>
        </p:blipFill>
        <p:spPr>
          <a:xfrm>
            <a:off x="8077504" y="1429543"/>
            <a:ext cx="2800350" cy="3457575"/>
          </a:xfrm>
        </p:spPr>
      </p:pic>
      <p:sp>
        <p:nvSpPr>
          <p:cNvPr id="4" name="Text Placeholder 3">
            <a:extLst>
              <a:ext uri="{FF2B5EF4-FFF2-40B4-BE49-F238E27FC236}">
                <a16:creationId xmlns:a16="http://schemas.microsoft.com/office/drawing/2014/main" id="{47210F26-425D-8AA7-8C8F-A61AC57C6D37}"/>
              </a:ext>
            </a:extLst>
          </p:cNvPr>
          <p:cNvSpPr>
            <a:spLocks noGrp="1"/>
          </p:cNvSpPr>
          <p:nvPr>
            <p:ph type="body" sz="half" idx="2"/>
          </p:nvPr>
        </p:nvSpPr>
        <p:spPr/>
        <p:txBody>
          <a:bodyPr>
            <a:normAutofit/>
          </a:bodyPr>
          <a:lstStyle/>
          <a:p>
            <a:r>
              <a:rPr lang="en-US" sz="2000" dirty="0" err="1"/>
              <a:t>Zavesca</a:t>
            </a:r>
            <a:r>
              <a:rPr lang="en-US" sz="2000" dirty="0"/>
              <a:t>, manufactured by Actelion, Ltd, was approved in 2003 as the first substrate reduction therapy for Gaucher disease. SRT works differently than ERT because it reduces the amount of glycosphingolipid substrate to a level that it can be cleared by glucocerebrosidase.</a:t>
            </a:r>
          </a:p>
          <a:p>
            <a:r>
              <a:rPr lang="en-US" sz="2000" dirty="0"/>
              <a:t>It is available for mild to moderate Gaucher Type 1adult patients. </a:t>
            </a:r>
          </a:p>
        </p:txBody>
      </p:sp>
    </p:spTree>
    <p:extLst>
      <p:ext uri="{BB962C8B-B14F-4D97-AF65-F5344CB8AC3E}">
        <p14:creationId xmlns:p14="http://schemas.microsoft.com/office/powerpoint/2010/main" val="123327818"/>
      </p:ext>
    </p:extLst>
  </p:cSld>
  <p:clrMapOvr>
    <a:masterClrMapping/>
  </p:clrMapOvr>
  <p:transition spd="slow" advClick="0" advTm="25000">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56442-CF7D-96BF-5C52-CA801DE5C140}"/>
              </a:ext>
            </a:extLst>
          </p:cNvPr>
          <p:cNvSpPr>
            <a:spLocks noGrp="1"/>
          </p:cNvSpPr>
          <p:nvPr>
            <p:ph type="title"/>
          </p:nvPr>
        </p:nvSpPr>
        <p:spPr/>
        <p:txBody>
          <a:bodyPr/>
          <a:lstStyle/>
          <a:p>
            <a:r>
              <a:rPr lang="en-US" cap="none" dirty="0"/>
              <a:t>de</a:t>
            </a:r>
            <a:r>
              <a:rPr lang="en-US" dirty="0"/>
              <a:t> </a:t>
            </a:r>
            <a:r>
              <a:rPr lang="en-US" dirty="0" err="1"/>
              <a:t>duve</a:t>
            </a:r>
            <a:r>
              <a:rPr lang="en-US" dirty="0"/>
              <a:t>  accidentally discovers lysosomes in 1955</a:t>
            </a:r>
          </a:p>
        </p:txBody>
      </p:sp>
      <p:pic>
        <p:nvPicPr>
          <p:cNvPr id="6" name="Picture Placeholder 5">
            <a:extLst>
              <a:ext uri="{FF2B5EF4-FFF2-40B4-BE49-F238E27FC236}">
                <a16:creationId xmlns:a16="http://schemas.microsoft.com/office/drawing/2014/main" id="{0958F5D9-B9E0-B4CA-479E-35895FC528E6}"/>
              </a:ext>
            </a:extLst>
          </p:cNvPr>
          <p:cNvPicPr>
            <a:picLocks noGrp="1" noChangeAspect="1"/>
          </p:cNvPicPr>
          <p:nvPr>
            <p:ph type="pic" idx="1"/>
          </p:nvPr>
        </p:nvPicPr>
        <p:blipFill>
          <a:blip r:embed="rId2"/>
          <a:srcRect l="4004" r="4004"/>
          <a:stretch/>
        </p:blipFill>
        <p:spPr>
          <a:xfrm>
            <a:off x="7380721" y="609601"/>
            <a:ext cx="3666690" cy="5181599"/>
          </a:xfrm>
        </p:spPr>
      </p:pic>
      <p:sp>
        <p:nvSpPr>
          <p:cNvPr id="4" name="Text Placeholder 3">
            <a:extLst>
              <a:ext uri="{FF2B5EF4-FFF2-40B4-BE49-F238E27FC236}">
                <a16:creationId xmlns:a16="http://schemas.microsoft.com/office/drawing/2014/main" id="{36BDC0D7-C482-6D0F-71EA-17DB02B6D631}"/>
              </a:ext>
            </a:extLst>
          </p:cNvPr>
          <p:cNvSpPr>
            <a:spLocks noGrp="1"/>
          </p:cNvSpPr>
          <p:nvPr>
            <p:ph type="body" sz="half" idx="2"/>
          </p:nvPr>
        </p:nvSpPr>
        <p:spPr/>
        <p:txBody>
          <a:bodyPr>
            <a:normAutofit fontScale="92500" lnSpcReduction="20000"/>
          </a:bodyPr>
          <a:lstStyle/>
          <a:p>
            <a:r>
              <a:rPr lang="en-US" sz="2600" dirty="0"/>
              <a:t>In 1955 Christian de Duve accidentally discovered a previously unknown organelle in the cell using fractionation technique. He called it the lysosome. The next year, it was seen by </a:t>
            </a:r>
            <a:r>
              <a:rPr lang="en-US" sz="2600" dirty="0" err="1"/>
              <a:t>Novikoff</a:t>
            </a:r>
            <a:r>
              <a:rPr lang="en-US" sz="2600" dirty="0"/>
              <a:t> through the electronic microscope. </a:t>
            </a:r>
          </a:p>
          <a:p>
            <a:r>
              <a:rPr lang="en-US" sz="2600" dirty="0"/>
              <a:t>For this and other discoveries in the cell, de Duve shared the 1974 Nobel Prize for Medicine. </a:t>
            </a:r>
          </a:p>
          <a:p>
            <a:r>
              <a:rPr lang="en-US" dirty="0"/>
              <a:t> </a:t>
            </a:r>
          </a:p>
          <a:p>
            <a:endParaRPr lang="en-US" dirty="0"/>
          </a:p>
        </p:txBody>
      </p:sp>
    </p:spTree>
    <p:extLst>
      <p:ext uri="{BB962C8B-B14F-4D97-AF65-F5344CB8AC3E}">
        <p14:creationId xmlns:p14="http://schemas.microsoft.com/office/powerpoint/2010/main" val="1274032445"/>
      </p:ext>
    </p:extLst>
  </p:cSld>
  <p:clrMapOvr>
    <a:masterClrMapping/>
  </p:clrMapOvr>
  <p:transition spd="slow" advClick="0" advTm="25000">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57DCC-C46B-A352-A5E6-580891DBA8DC}"/>
              </a:ext>
            </a:extLst>
          </p:cNvPr>
          <p:cNvSpPr>
            <a:spLocks noGrp="1"/>
          </p:cNvSpPr>
          <p:nvPr>
            <p:ph type="title"/>
          </p:nvPr>
        </p:nvSpPr>
        <p:spPr/>
        <p:txBody>
          <a:bodyPr/>
          <a:lstStyle/>
          <a:p>
            <a:r>
              <a:rPr lang="en-US" dirty="0"/>
              <a:t>VPRIV eases the Gaucher drug shortage</a:t>
            </a:r>
            <a:br>
              <a:rPr lang="en-US" dirty="0"/>
            </a:br>
            <a:endParaRPr lang="en-US" dirty="0"/>
          </a:p>
        </p:txBody>
      </p:sp>
      <p:pic>
        <p:nvPicPr>
          <p:cNvPr id="6" name="Picture Placeholder 5">
            <a:extLst>
              <a:ext uri="{FF2B5EF4-FFF2-40B4-BE49-F238E27FC236}">
                <a16:creationId xmlns:a16="http://schemas.microsoft.com/office/drawing/2014/main" id="{0C6C8385-2238-F6E1-85A3-876346F943A0}"/>
              </a:ext>
            </a:extLst>
          </p:cNvPr>
          <p:cNvPicPr>
            <a:picLocks noGrp="1" noChangeAspect="1"/>
          </p:cNvPicPr>
          <p:nvPr>
            <p:ph type="pic" idx="1"/>
          </p:nvPr>
        </p:nvPicPr>
        <p:blipFill>
          <a:blip r:embed="rId2"/>
          <a:stretch/>
        </p:blipFill>
        <p:spPr>
          <a:xfrm>
            <a:off x="8991152" y="1942076"/>
            <a:ext cx="2059435" cy="3223463"/>
          </a:xfrm>
          <a:prstGeom prst="round2DiagRect">
            <a:avLst>
              <a:gd name="adj1" fmla="val 0"/>
              <a:gd name="adj2" fmla="val 0"/>
            </a:avLst>
          </a:prstGeom>
        </p:spPr>
      </p:pic>
      <p:sp>
        <p:nvSpPr>
          <p:cNvPr id="4" name="Text Placeholder 3">
            <a:extLst>
              <a:ext uri="{FF2B5EF4-FFF2-40B4-BE49-F238E27FC236}">
                <a16:creationId xmlns:a16="http://schemas.microsoft.com/office/drawing/2014/main" id="{1B316975-558D-099D-643E-5DB7A1C7D486}"/>
              </a:ext>
            </a:extLst>
          </p:cNvPr>
          <p:cNvSpPr>
            <a:spLocks noGrp="1"/>
          </p:cNvSpPr>
          <p:nvPr>
            <p:ph type="body" sz="half" idx="2"/>
          </p:nvPr>
        </p:nvSpPr>
        <p:spPr/>
        <p:txBody>
          <a:bodyPr>
            <a:normAutofit/>
          </a:bodyPr>
          <a:lstStyle/>
          <a:p>
            <a:r>
              <a:rPr lang="en-US" sz="2000" dirty="0"/>
              <a:t>VPRIV, manufactured by Shire, the second ERT approved for Gaucher disease, was approved by the FDA on February 26, 2010. The  approval of VPRIV eased the lack of treatment for those who had  missed their dosages during the  Cerezyme shortage period.  It is given at the same dosage and frequency as Cerezyme.</a:t>
            </a:r>
          </a:p>
          <a:p>
            <a:r>
              <a:rPr lang="en-US" sz="2000" dirty="0"/>
              <a:t>VPRIV uses a bioreactor one time to minimize the risk of contamination. </a:t>
            </a:r>
          </a:p>
        </p:txBody>
      </p:sp>
    </p:spTree>
    <p:extLst>
      <p:ext uri="{BB962C8B-B14F-4D97-AF65-F5344CB8AC3E}">
        <p14:creationId xmlns:p14="http://schemas.microsoft.com/office/powerpoint/2010/main" val="2712196857"/>
      </p:ext>
    </p:extLst>
  </p:cSld>
  <p:clrMapOvr>
    <a:masterClrMapping/>
  </p:clrMapOvr>
  <p:transition spd="slow" advClick="0" advTm="25000">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28E63-0A90-E22E-F684-7B689EC48E9E}"/>
              </a:ext>
            </a:extLst>
          </p:cNvPr>
          <p:cNvSpPr>
            <a:spLocks noGrp="1"/>
          </p:cNvSpPr>
          <p:nvPr>
            <p:ph type="title"/>
          </p:nvPr>
        </p:nvSpPr>
        <p:spPr/>
        <p:txBody>
          <a:bodyPr/>
          <a:lstStyle/>
          <a:p>
            <a:r>
              <a:rPr lang="en-US" dirty="0" err="1"/>
              <a:t>Elelsyo</a:t>
            </a:r>
            <a:endParaRPr lang="en-US" dirty="0"/>
          </a:p>
        </p:txBody>
      </p:sp>
      <p:pic>
        <p:nvPicPr>
          <p:cNvPr id="6" name="Picture Placeholder 5">
            <a:extLst>
              <a:ext uri="{FF2B5EF4-FFF2-40B4-BE49-F238E27FC236}">
                <a16:creationId xmlns:a16="http://schemas.microsoft.com/office/drawing/2014/main" id="{B8AF78FF-33B8-19C9-ECC5-CCC03C19245C}"/>
              </a:ext>
            </a:extLst>
          </p:cNvPr>
          <p:cNvPicPr>
            <a:picLocks noGrp="1" noChangeAspect="1"/>
          </p:cNvPicPr>
          <p:nvPr>
            <p:ph type="pic" idx="1"/>
          </p:nvPr>
        </p:nvPicPr>
        <p:blipFill>
          <a:blip r:embed="rId2"/>
          <a:stretch>
            <a:fillRect/>
          </a:stretch>
        </p:blipFill>
        <p:spPr>
          <a:xfrm>
            <a:off x="7755526" y="2249486"/>
            <a:ext cx="3295061" cy="2194560"/>
          </a:xfrm>
        </p:spPr>
      </p:pic>
      <p:sp>
        <p:nvSpPr>
          <p:cNvPr id="4" name="Text Placeholder 3">
            <a:extLst>
              <a:ext uri="{FF2B5EF4-FFF2-40B4-BE49-F238E27FC236}">
                <a16:creationId xmlns:a16="http://schemas.microsoft.com/office/drawing/2014/main" id="{DE6AE2CB-8E8C-9C30-4805-A4C2B50B1C6D}"/>
              </a:ext>
            </a:extLst>
          </p:cNvPr>
          <p:cNvSpPr>
            <a:spLocks noGrp="1"/>
          </p:cNvSpPr>
          <p:nvPr>
            <p:ph type="body" sz="half" idx="2"/>
          </p:nvPr>
        </p:nvSpPr>
        <p:spPr/>
        <p:txBody>
          <a:bodyPr>
            <a:normAutofit/>
          </a:bodyPr>
          <a:lstStyle/>
          <a:p>
            <a:r>
              <a:rPr lang="en-US" sz="2000" dirty="0" err="1"/>
              <a:t>Elelyso</a:t>
            </a:r>
            <a:r>
              <a:rPr lang="en-US" sz="2000" dirty="0"/>
              <a:t> was approved in 2012 as an ERT infusion.</a:t>
            </a:r>
          </a:p>
          <a:p>
            <a:r>
              <a:rPr lang="en-US" sz="2000" dirty="0"/>
              <a:t> It is created in carrot cells and is the first plant based ERT. </a:t>
            </a:r>
          </a:p>
          <a:p>
            <a:r>
              <a:rPr lang="en-US" sz="2000" dirty="0"/>
              <a:t>It is the first OU certified Kosher prescription drug.  </a:t>
            </a:r>
          </a:p>
          <a:p>
            <a:r>
              <a:rPr lang="en-US" sz="2000" dirty="0"/>
              <a:t>It is made by </a:t>
            </a:r>
            <a:r>
              <a:rPr lang="en-US" sz="2000" dirty="0" err="1"/>
              <a:t>Protalix</a:t>
            </a:r>
            <a:r>
              <a:rPr lang="en-US" sz="2000" dirty="0"/>
              <a:t> Biotherapeutics in Israel using the </a:t>
            </a:r>
            <a:r>
              <a:rPr lang="en-US" sz="2000" dirty="0" err="1"/>
              <a:t>ProCelEx</a:t>
            </a:r>
            <a:r>
              <a:rPr lang="en-US" sz="2000" dirty="0"/>
              <a:t> expression system.</a:t>
            </a:r>
          </a:p>
          <a:p>
            <a:r>
              <a:rPr lang="en-US" sz="2000" dirty="0"/>
              <a:t>It is made in 800L disposable bioreactors for added safety.</a:t>
            </a:r>
          </a:p>
        </p:txBody>
      </p:sp>
    </p:spTree>
    <p:extLst>
      <p:ext uri="{BB962C8B-B14F-4D97-AF65-F5344CB8AC3E}">
        <p14:creationId xmlns:p14="http://schemas.microsoft.com/office/powerpoint/2010/main" val="1792999973"/>
      </p:ext>
    </p:extLst>
  </p:cSld>
  <p:clrMapOvr>
    <a:masterClrMapping/>
  </p:clrMapOvr>
  <p:transition spd="slow" advClick="0" advTm="25000">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1494B-586B-6C4D-5526-D4B12AD4E218}"/>
              </a:ext>
            </a:extLst>
          </p:cNvPr>
          <p:cNvSpPr>
            <a:spLocks noGrp="1"/>
          </p:cNvSpPr>
          <p:nvPr>
            <p:ph type="title"/>
          </p:nvPr>
        </p:nvSpPr>
        <p:spPr/>
        <p:txBody>
          <a:bodyPr/>
          <a:lstStyle/>
          <a:p>
            <a:r>
              <a:rPr lang="en-US"/>
              <a:t>Cerdelga</a:t>
            </a:r>
          </a:p>
        </p:txBody>
      </p:sp>
      <p:pic>
        <p:nvPicPr>
          <p:cNvPr id="6" name="Picture Placeholder 5">
            <a:extLst>
              <a:ext uri="{FF2B5EF4-FFF2-40B4-BE49-F238E27FC236}">
                <a16:creationId xmlns:a16="http://schemas.microsoft.com/office/drawing/2014/main" id="{3767E395-B125-9BF9-91FF-5B69DC329716}"/>
              </a:ext>
            </a:extLst>
          </p:cNvPr>
          <p:cNvPicPr>
            <a:picLocks noGrp="1" noChangeAspect="1"/>
          </p:cNvPicPr>
          <p:nvPr>
            <p:ph type="pic" idx="1"/>
          </p:nvPr>
        </p:nvPicPr>
        <p:blipFill>
          <a:blip r:embed="rId2"/>
          <a:stretch>
            <a:fillRect/>
          </a:stretch>
        </p:blipFill>
        <p:spPr>
          <a:xfrm>
            <a:off x="7606244" y="1889761"/>
            <a:ext cx="3977640" cy="2651760"/>
          </a:xfrm>
        </p:spPr>
      </p:pic>
      <p:sp>
        <p:nvSpPr>
          <p:cNvPr id="4" name="Text Placeholder 3">
            <a:extLst>
              <a:ext uri="{FF2B5EF4-FFF2-40B4-BE49-F238E27FC236}">
                <a16:creationId xmlns:a16="http://schemas.microsoft.com/office/drawing/2014/main" id="{14DB15F6-A5F5-C5D4-384A-4473A4BBEBBE}"/>
              </a:ext>
            </a:extLst>
          </p:cNvPr>
          <p:cNvSpPr>
            <a:spLocks noGrp="1"/>
          </p:cNvSpPr>
          <p:nvPr>
            <p:ph type="body" sz="half" idx="2"/>
          </p:nvPr>
        </p:nvSpPr>
        <p:spPr/>
        <p:txBody>
          <a:bodyPr/>
          <a:lstStyle/>
          <a:p>
            <a:r>
              <a:rPr lang="en-US" sz="1800" dirty="0" err="1"/>
              <a:t>Cerdelga</a:t>
            </a:r>
            <a:r>
              <a:rPr lang="en-US" sz="1800" dirty="0"/>
              <a:t> is an oral long-term substrate reduction treatment  for Type 1 Gaucher disease.</a:t>
            </a:r>
          </a:p>
          <a:p>
            <a:r>
              <a:rPr lang="en-US" sz="1800" dirty="0"/>
              <a:t> </a:t>
            </a:r>
            <a:r>
              <a:rPr lang="en-US" sz="1800" dirty="0" err="1"/>
              <a:t>Cerdelga</a:t>
            </a:r>
            <a:r>
              <a:rPr lang="en-US" sz="1800" dirty="0"/>
              <a:t> dosage is based on the CYP2D6 metabolic status of the patient.  CYP2D6 is an enzyme that plays a role in breaking down certain drugs. A genetic test determines the patient’s status, and whether they can be treated with </a:t>
            </a:r>
            <a:r>
              <a:rPr lang="en-US" sz="1800" dirty="0" err="1"/>
              <a:t>Cerdelga</a:t>
            </a:r>
            <a:r>
              <a:rPr lang="en-US" sz="1800" dirty="0"/>
              <a:t> and at what dosage (one or two capsules a day). </a:t>
            </a:r>
          </a:p>
          <a:p>
            <a:r>
              <a:rPr lang="en-US" sz="1800" dirty="0" err="1"/>
              <a:t>Cerdelga</a:t>
            </a:r>
            <a:r>
              <a:rPr lang="en-US" sz="1800" dirty="0"/>
              <a:t> has been shown to decrease symptoms in most patients similarly to ERT. </a:t>
            </a:r>
          </a:p>
          <a:p>
            <a:endParaRPr lang="en-US" dirty="0"/>
          </a:p>
          <a:p>
            <a:endParaRPr lang="en-US" dirty="0"/>
          </a:p>
        </p:txBody>
      </p:sp>
    </p:spTree>
    <p:extLst>
      <p:ext uri="{BB962C8B-B14F-4D97-AF65-F5344CB8AC3E}">
        <p14:creationId xmlns:p14="http://schemas.microsoft.com/office/powerpoint/2010/main" val="2072207167"/>
      </p:ext>
    </p:extLst>
  </p:cSld>
  <p:clrMapOvr>
    <a:masterClrMapping/>
  </p:clrMapOvr>
  <p:transition spd="slow" advClick="0" advTm="25000">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D3761C6-C645-9B5B-898F-4A24E75F89AA}"/>
              </a:ext>
            </a:extLst>
          </p:cNvPr>
          <p:cNvSpPr>
            <a:spLocks noGrp="1"/>
          </p:cNvSpPr>
          <p:nvPr>
            <p:ph type="title"/>
          </p:nvPr>
        </p:nvSpPr>
        <p:spPr/>
        <p:txBody>
          <a:bodyPr/>
          <a:lstStyle/>
          <a:p>
            <a:r>
              <a:rPr lang="en-US" dirty="0"/>
              <a:t>Dr. Neal </a:t>
            </a:r>
            <a:r>
              <a:rPr lang="en-US" dirty="0" err="1"/>
              <a:t>Weinreb</a:t>
            </a:r>
            <a:r>
              <a:rPr lang="en-US" dirty="0"/>
              <a:t> and the </a:t>
            </a:r>
            <a:r>
              <a:rPr lang="en-US" dirty="0" err="1"/>
              <a:t>Icgg</a:t>
            </a:r>
            <a:r>
              <a:rPr lang="en-US" dirty="0"/>
              <a:t> </a:t>
            </a:r>
            <a:r>
              <a:rPr lang="en-US" dirty="0" err="1"/>
              <a:t>gaucher</a:t>
            </a:r>
            <a:r>
              <a:rPr lang="en-US" dirty="0"/>
              <a:t> registry</a:t>
            </a:r>
            <a:br>
              <a:rPr lang="en-US" dirty="0"/>
            </a:br>
            <a:endParaRPr lang="en-US" dirty="0"/>
          </a:p>
        </p:txBody>
      </p:sp>
      <p:pic>
        <p:nvPicPr>
          <p:cNvPr id="6" name="Picture Placeholder 5">
            <a:extLst>
              <a:ext uri="{FF2B5EF4-FFF2-40B4-BE49-F238E27FC236}">
                <a16:creationId xmlns:a16="http://schemas.microsoft.com/office/drawing/2014/main" id="{473159F8-B4A9-D1B1-1933-232BC5116571}"/>
              </a:ext>
            </a:extLst>
          </p:cNvPr>
          <p:cNvPicPr preferRelativeResize="0">
            <a:picLocks noGrp="1" noChangeAspect="1"/>
          </p:cNvPicPr>
          <p:nvPr>
            <p:ph type="pic" idx="1"/>
          </p:nvPr>
        </p:nvPicPr>
        <p:blipFill>
          <a:blip r:embed="rId2"/>
          <a:stretch/>
        </p:blipFill>
        <p:spPr>
          <a:xfrm>
            <a:off x="7075921" y="1560075"/>
            <a:ext cx="4838440" cy="3737850"/>
          </a:xfrm>
        </p:spPr>
      </p:pic>
      <p:sp>
        <p:nvSpPr>
          <p:cNvPr id="7" name="Text Placeholder 6">
            <a:extLst>
              <a:ext uri="{FF2B5EF4-FFF2-40B4-BE49-F238E27FC236}">
                <a16:creationId xmlns:a16="http://schemas.microsoft.com/office/drawing/2014/main" id="{7C69BABE-84AD-3580-A7A8-1329ABCBFF5D}"/>
              </a:ext>
            </a:extLst>
          </p:cNvPr>
          <p:cNvSpPr>
            <a:spLocks noGrp="1"/>
          </p:cNvSpPr>
          <p:nvPr>
            <p:ph type="body" sz="half" idx="2"/>
          </p:nvPr>
        </p:nvSpPr>
        <p:spPr/>
        <p:txBody>
          <a:bodyPr>
            <a:noAutofit/>
          </a:bodyPr>
          <a:lstStyle/>
          <a:p>
            <a:r>
              <a:rPr lang="en-US" dirty="0"/>
              <a:t>In 1991-92 as one of the FDA mandates for tracking efficacy of </a:t>
            </a:r>
            <a:r>
              <a:rPr lang="en-US" dirty="0" err="1"/>
              <a:t>Ceredase</a:t>
            </a:r>
            <a:r>
              <a:rPr lang="en-US" dirty="0"/>
              <a:t>,  eight Gaucher specialists enrolled 16 patients into a registry that would become invaluable to the entire Community for many years to come. </a:t>
            </a:r>
          </a:p>
          <a:p>
            <a:r>
              <a:rPr lang="en-US" dirty="0"/>
              <a:t>Because the U. S. did not have a centralized medical  program for rare disease, it was difficult for many patients to find an experienced Gaucher specialist in their community.</a:t>
            </a:r>
          </a:p>
          <a:p>
            <a:r>
              <a:rPr lang="en-US" dirty="0"/>
              <a:t>The data in the Registry has been invaluable for tracking symptoms and providing at hand data for research worldwide. </a:t>
            </a:r>
          </a:p>
          <a:p>
            <a:r>
              <a:rPr lang="en-US" dirty="0"/>
              <a:t>After the passing of Dr. John  </a:t>
            </a:r>
            <a:r>
              <a:rPr lang="en-US" dirty="0" err="1"/>
              <a:t>Barranger</a:t>
            </a:r>
            <a:r>
              <a:rPr lang="en-US" dirty="0"/>
              <a:t>,  Eric Rice and Michelle </a:t>
            </a:r>
            <a:r>
              <a:rPr lang="en-US" dirty="0" err="1"/>
              <a:t>Hackenberry</a:t>
            </a:r>
            <a:r>
              <a:rPr lang="en-US" dirty="0"/>
              <a:t>  created Data Registry Services, LLC to insure that patients worldwide could be included in this invaluable service. </a:t>
            </a:r>
          </a:p>
        </p:txBody>
      </p:sp>
    </p:spTree>
    <p:extLst>
      <p:ext uri="{BB962C8B-B14F-4D97-AF65-F5344CB8AC3E}">
        <p14:creationId xmlns:p14="http://schemas.microsoft.com/office/powerpoint/2010/main" val="1359422615"/>
      </p:ext>
    </p:extLst>
  </p:cSld>
  <p:clrMapOvr>
    <a:masterClrMapping/>
  </p:clrMapOvr>
  <p:transition spd="slow" advClick="0" advTm="25000">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DC1B4-0085-107D-0768-FA2DC81F9354}"/>
              </a:ext>
            </a:extLst>
          </p:cNvPr>
          <p:cNvSpPr>
            <a:spLocks noGrp="1"/>
          </p:cNvSpPr>
          <p:nvPr>
            <p:ph type="title"/>
          </p:nvPr>
        </p:nvSpPr>
        <p:spPr/>
        <p:txBody>
          <a:bodyPr/>
          <a:lstStyle/>
          <a:p>
            <a:r>
              <a:rPr lang="en-US" dirty="0"/>
              <a:t>International </a:t>
            </a:r>
            <a:r>
              <a:rPr lang="en-US" dirty="0" err="1"/>
              <a:t>gaucher</a:t>
            </a:r>
            <a:r>
              <a:rPr lang="en-US" dirty="0"/>
              <a:t> alliance</a:t>
            </a:r>
          </a:p>
        </p:txBody>
      </p:sp>
      <p:pic>
        <p:nvPicPr>
          <p:cNvPr id="6" name="Picture Placeholder 5">
            <a:extLst>
              <a:ext uri="{FF2B5EF4-FFF2-40B4-BE49-F238E27FC236}">
                <a16:creationId xmlns:a16="http://schemas.microsoft.com/office/drawing/2014/main" id="{FF0DF39D-B7F7-5C39-FAED-8FBD1FFB6D00}"/>
              </a:ext>
            </a:extLst>
          </p:cNvPr>
          <p:cNvPicPr>
            <a:picLocks noGrp="1" noChangeAspect="1"/>
          </p:cNvPicPr>
          <p:nvPr>
            <p:ph type="pic" idx="1"/>
          </p:nvPr>
        </p:nvPicPr>
        <p:blipFill>
          <a:blip r:embed="rId2"/>
          <a:stretch>
            <a:fillRect/>
          </a:stretch>
        </p:blipFill>
        <p:spPr>
          <a:xfrm>
            <a:off x="7182802" y="1931961"/>
            <a:ext cx="4409104" cy="3329356"/>
          </a:xfrm>
        </p:spPr>
      </p:pic>
      <p:sp>
        <p:nvSpPr>
          <p:cNvPr id="4" name="Text Placeholder 3">
            <a:extLst>
              <a:ext uri="{FF2B5EF4-FFF2-40B4-BE49-F238E27FC236}">
                <a16:creationId xmlns:a16="http://schemas.microsoft.com/office/drawing/2014/main" id="{93FA4000-7EE6-E0DD-EEFD-1253BF6152B9}"/>
              </a:ext>
            </a:extLst>
          </p:cNvPr>
          <p:cNvSpPr>
            <a:spLocks noGrp="1"/>
          </p:cNvSpPr>
          <p:nvPr>
            <p:ph type="body" sz="half" idx="2"/>
          </p:nvPr>
        </p:nvSpPr>
        <p:spPr/>
        <p:txBody>
          <a:bodyPr>
            <a:normAutofit lnSpcReduction="10000"/>
          </a:bodyPr>
          <a:lstStyle/>
          <a:p>
            <a:r>
              <a:rPr lang="en-US" dirty="0"/>
              <a:t>The International Gaucher Alliance supports Gaucher patients and organizations world wide.</a:t>
            </a:r>
          </a:p>
          <a:p>
            <a:r>
              <a:rPr lang="en-US" dirty="0"/>
              <a:t>The Strategic Plan for the IGA from 2021 to 2023: </a:t>
            </a:r>
          </a:p>
          <a:p>
            <a:r>
              <a:rPr lang="en-US" dirty="0"/>
              <a:t>The IGA’s Strategic imperatives seek to achieve  a </a:t>
            </a:r>
            <a:r>
              <a:rPr lang="en-US" i="1" dirty="0"/>
              <a:t>strong voice</a:t>
            </a:r>
            <a:r>
              <a:rPr lang="en-US" dirty="0"/>
              <a:t> for Gaucher patients through collaboration and partnership.</a:t>
            </a:r>
          </a:p>
          <a:p>
            <a:pPr marL="285750" indent="-285750">
              <a:buFontTx/>
              <a:buChar char="-"/>
            </a:pPr>
            <a:r>
              <a:rPr lang="en-US" i="1" dirty="0"/>
              <a:t>Improve </a:t>
            </a:r>
            <a:r>
              <a:rPr lang="en-US" dirty="0"/>
              <a:t>Gaucher patients’ access to optimal diagnosis, treatment and  care</a:t>
            </a:r>
          </a:p>
          <a:p>
            <a:pPr marL="285750" indent="-285750">
              <a:buFontTx/>
              <a:buChar char="-"/>
            </a:pPr>
            <a:r>
              <a:rPr lang="en-US" i="1" dirty="0"/>
              <a:t>Influence </a:t>
            </a:r>
            <a:r>
              <a:rPr lang="en-US" dirty="0"/>
              <a:t>the Gaucher </a:t>
            </a:r>
            <a:r>
              <a:rPr lang="en-US" i="1" dirty="0"/>
              <a:t>research agenda </a:t>
            </a:r>
            <a:r>
              <a:rPr lang="en-US" dirty="0"/>
              <a:t>so it’s focused on addressing key unmet needs</a:t>
            </a:r>
          </a:p>
          <a:p>
            <a:pPr marL="285750" indent="-285750">
              <a:buFontTx/>
              <a:buChar char="-"/>
            </a:pPr>
            <a:r>
              <a:rPr lang="en-US" i="1" dirty="0"/>
              <a:t>Support member organizations </a:t>
            </a:r>
            <a:r>
              <a:rPr lang="en-US" dirty="0"/>
              <a:t>to be more effective and sustainable</a:t>
            </a:r>
          </a:p>
        </p:txBody>
      </p:sp>
    </p:spTree>
    <p:extLst>
      <p:ext uri="{BB962C8B-B14F-4D97-AF65-F5344CB8AC3E}">
        <p14:creationId xmlns:p14="http://schemas.microsoft.com/office/powerpoint/2010/main" val="866172629"/>
      </p:ext>
    </p:extLst>
  </p:cSld>
  <p:clrMapOvr>
    <a:masterClrMapping/>
  </p:clrMapOvr>
  <p:transition spd="slow" advClick="0" advTm="25000">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8411D-5508-C085-FD2E-0C013CC01864}"/>
              </a:ext>
            </a:extLst>
          </p:cNvPr>
          <p:cNvSpPr>
            <a:spLocks noGrp="1"/>
          </p:cNvSpPr>
          <p:nvPr>
            <p:ph type="title"/>
          </p:nvPr>
        </p:nvSpPr>
        <p:spPr/>
        <p:txBody>
          <a:bodyPr>
            <a:normAutofit fontScale="90000"/>
          </a:bodyPr>
          <a:lstStyle/>
          <a:p>
            <a:r>
              <a:rPr lang="en-US" dirty="0"/>
              <a:t>Dr. Brady receives the National Medal of technology and innovation medal, 2008</a:t>
            </a:r>
          </a:p>
        </p:txBody>
      </p:sp>
      <p:pic>
        <p:nvPicPr>
          <p:cNvPr id="6" name="Picture Placeholder 5">
            <a:extLst>
              <a:ext uri="{FF2B5EF4-FFF2-40B4-BE49-F238E27FC236}">
                <a16:creationId xmlns:a16="http://schemas.microsoft.com/office/drawing/2014/main" id="{21BC0ED9-FE22-CB38-42C6-A6B881123935}"/>
              </a:ext>
            </a:extLst>
          </p:cNvPr>
          <p:cNvPicPr>
            <a:picLocks noGrp="1" noChangeAspect="1"/>
          </p:cNvPicPr>
          <p:nvPr>
            <p:ph type="pic" idx="1"/>
          </p:nvPr>
        </p:nvPicPr>
        <p:blipFill>
          <a:blip r:embed="rId2"/>
          <a:srcRect l="24563" r="24563"/>
          <a:stretch>
            <a:fillRect/>
          </a:stretch>
        </p:blipFill>
        <p:spPr/>
      </p:pic>
      <p:sp>
        <p:nvSpPr>
          <p:cNvPr id="4" name="Text Placeholder 3">
            <a:extLst>
              <a:ext uri="{FF2B5EF4-FFF2-40B4-BE49-F238E27FC236}">
                <a16:creationId xmlns:a16="http://schemas.microsoft.com/office/drawing/2014/main" id="{F46C6794-977C-2E98-0A5F-5053B4121C6D}"/>
              </a:ext>
            </a:extLst>
          </p:cNvPr>
          <p:cNvSpPr>
            <a:spLocks noGrp="1"/>
          </p:cNvSpPr>
          <p:nvPr>
            <p:ph type="body" sz="half" idx="2"/>
          </p:nvPr>
        </p:nvSpPr>
        <p:spPr/>
        <p:txBody>
          <a:bodyPr>
            <a:noAutofit/>
          </a:bodyPr>
          <a:lstStyle/>
          <a:p>
            <a:r>
              <a:rPr lang="en-US" sz="1800" dirty="0"/>
              <a:t>In 2008, Dr. Roscoe Brady received the National Medal of Technology and Innovation from President George W. Bush. </a:t>
            </a:r>
          </a:p>
          <a:p>
            <a:r>
              <a:rPr lang="en-US" sz="1800" dirty="0"/>
              <a:t> “For  the discovery of the enzymatic defects in hereditary metabolic disorders such as Gaucher disease, Niemann-Pick disease, Fabry disease and Tay-Sachs disease, devising widely used genetic counseling procedures and development of highly effective enzyme replacement therapy that provided the foundation for patient treatment, and for stimulating the creation of and fostering the success of many biotechnology companies that now produce the therapeutics for the treatment of the diseases.”</a:t>
            </a:r>
          </a:p>
        </p:txBody>
      </p:sp>
    </p:spTree>
    <p:extLst>
      <p:ext uri="{BB962C8B-B14F-4D97-AF65-F5344CB8AC3E}">
        <p14:creationId xmlns:p14="http://schemas.microsoft.com/office/powerpoint/2010/main" val="1986125871"/>
      </p:ext>
    </p:extLst>
  </p:cSld>
  <p:clrMapOvr>
    <a:masterClrMapping/>
  </p:clrMapOvr>
  <p:transition spd="slow" advClick="0" advTm="25000">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CCAD6-BE9B-837B-35A6-FB2F8C99F160}"/>
              </a:ext>
            </a:extLst>
          </p:cNvPr>
          <p:cNvSpPr>
            <a:spLocks noGrp="1"/>
          </p:cNvSpPr>
          <p:nvPr>
            <p:ph type="title"/>
          </p:nvPr>
        </p:nvSpPr>
        <p:spPr/>
        <p:txBody>
          <a:bodyPr/>
          <a:lstStyle/>
          <a:p>
            <a:r>
              <a:rPr lang="en-US" dirty="0"/>
              <a:t>Gaucher disease and Parkinson’s disease Clinical trials</a:t>
            </a:r>
          </a:p>
        </p:txBody>
      </p:sp>
      <p:pic>
        <p:nvPicPr>
          <p:cNvPr id="6" name="Picture Placeholder 5">
            <a:extLst>
              <a:ext uri="{FF2B5EF4-FFF2-40B4-BE49-F238E27FC236}">
                <a16:creationId xmlns:a16="http://schemas.microsoft.com/office/drawing/2014/main" id="{8F0BD63D-4124-1B5A-2545-D0E5F2DB4421}"/>
              </a:ext>
            </a:extLst>
          </p:cNvPr>
          <p:cNvPicPr>
            <a:picLocks noGrp="1" noChangeAspect="1"/>
          </p:cNvPicPr>
          <p:nvPr>
            <p:ph type="pic" idx="1"/>
          </p:nvPr>
        </p:nvPicPr>
        <p:blipFill>
          <a:blip r:embed="rId2"/>
          <a:stretch>
            <a:fillRect/>
          </a:stretch>
        </p:blipFill>
        <p:spPr>
          <a:xfrm>
            <a:off x="7210194" y="2507321"/>
            <a:ext cx="4656183" cy="1843357"/>
          </a:xfrm>
          <a:prstGeom prst="round2DiagRect">
            <a:avLst>
              <a:gd name="adj1" fmla="val 5608"/>
              <a:gd name="adj2" fmla="val 0"/>
            </a:avLst>
          </a:prstGeom>
        </p:spPr>
      </p:pic>
      <p:sp>
        <p:nvSpPr>
          <p:cNvPr id="4" name="Text Placeholder 3">
            <a:extLst>
              <a:ext uri="{FF2B5EF4-FFF2-40B4-BE49-F238E27FC236}">
                <a16:creationId xmlns:a16="http://schemas.microsoft.com/office/drawing/2014/main" id="{6C67856C-DDC5-77A8-959C-093076341FFA}"/>
              </a:ext>
            </a:extLst>
          </p:cNvPr>
          <p:cNvSpPr>
            <a:spLocks noGrp="1"/>
          </p:cNvSpPr>
          <p:nvPr>
            <p:ph type="body" sz="half" idx="2"/>
          </p:nvPr>
        </p:nvSpPr>
        <p:spPr/>
        <p:txBody>
          <a:bodyPr>
            <a:normAutofit fontScale="92500"/>
          </a:bodyPr>
          <a:lstStyle/>
          <a:p>
            <a:r>
              <a:rPr lang="en-US" sz="1800" dirty="0"/>
              <a:t>The Michael J. Fox Foundation is conducting research with adults who have GBA (Gaucher) mutations, both carriers and patients.</a:t>
            </a:r>
          </a:p>
          <a:p>
            <a:r>
              <a:rPr lang="en-US" sz="1800" dirty="0"/>
              <a:t>There is an important link between GBA mutations and developing Parkinson’s disease.  </a:t>
            </a:r>
          </a:p>
          <a:p>
            <a:r>
              <a:rPr lang="en-US" sz="1800" dirty="0"/>
              <a:t>If you have a GBA mutation (or two) and would like to participate in a clinical trial, this website will give you all the information you need.</a:t>
            </a:r>
          </a:p>
          <a:p>
            <a:r>
              <a:rPr lang="en-US" sz="1800" dirty="0"/>
              <a:t>“PPMI: The Study that Could Change Everything”</a:t>
            </a:r>
          </a:p>
          <a:p>
            <a:r>
              <a:rPr lang="en-US" sz="1800" dirty="0">
                <a:hlinkClick r:id="rId3"/>
              </a:rPr>
              <a:t>https://www.michaeljfox.org</a:t>
            </a:r>
            <a:endParaRPr lang="en-US" sz="1800" dirty="0"/>
          </a:p>
          <a:p>
            <a:endParaRPr lang="en-US" dirty="0"/>
          </a:p>
        </p:txBody>
      </p:sp>
    </p:spTree>
    <p:extLst>
      <p:ext uri="{BB962C8B-B14F-4D97-AF65-F5344CB8AC3E}">
        <p14:creationId xmlns:p14="http://schemas.microsoft.com/office/powerpoint/2010/main" val="2411890660"/>
      </p:ext>
    </p:extLst>
  </p:cSld>
  <p:clrMapOvr>
    <a:masterClrMapping/>
  </p:clrMapOvr>
  <p:transition spd="slow" advClick="0" advTm="25000">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4B101-E8BC-8DFF-7FE0-40428032DC42}"/>
              </a:ext>
            </a:extLst>
          </p:cNvPr>
          <p:cNvSpPr>
            <a:spLocks noGrp="1"/>
          </p:cNvSpPr>
          <p:nvPr>
            <p:ph type="title"/>
          </p:nvPr>
        </p:nvSpPr>
        <p:spPr/>
        <p:txBody>
          <a:bodyPr/>
          <a:lstStyle/>
          <a:p>
            <a:r>
              <a:rPr lang="en-US" dirty="0"/>
              <a:t>Gaucher community alliance</a:t>
            </a:r>
            <a:br>
              <a:rPr lang="en-US" dirty="0"/>
            </a:br>
            <a:endParaRPr lang="en-US" dirty="0"/>
          </a:p>
        </p:txBody>
      </p:sp>
      <p:pic>
        <p:nvPicPr>
          <p:cNvPr id="6" name="Picture Placeholder 5">
            <a:extLst>
              <a:ext uri="{FF2B5EF4-FFF2-40B4-BE49-F238E27FC236}">
                <a16:creationId xmlns:a16="http://schemas.microsoft.com/office/drawing/2014/main" id="{B694FD1B-7774-40DB-63FE-B4DD6C19EA0B}"/>
              </a:ext>
            </a:extLst>
          </p:cNvPr>
          <p:cNvPicPr>
            <a:picLocks noGrp="1" noChangeAspect="1"/>
          </p:cNvPicPr>
          <p:nvPr>
            <p:ph type="pic" idx="1"/>
          </p:nvPr>
        </p:nvPicPr>
        <p:blipFill>
          <a:blip r:embed="rId2"/>
          <a:srcRect l="23460" r="23460"/>
          <a:stretch>
            <a:fillRect/>
          </a:stretch>
        </p:blipFill>
        <p:spPr/>
      </p:pic>
      <p:sp>
        <p:nvSpPr>
          <p:cNvPr id="4" name="Text Placeholder 3">
            <a:extLst>
              <a:ext uri="{FF2B5EF4-FFF2-40B4-BE49-F238E27FC236}">
                <a16:creationId xmlns:a16="http://schemas.microsoft.com/office/drawing/2014/main" id="{44BE17AC-C0A7-A79A-F487-72E89F4946AD}"/>
              </a:ext>
            </a:extLst>
          </p:cNvPr>
          <p:cNvSpPr>
            <a:spLocks noGrp="1"/>
          </p:cNvSpPr>
          <p:nvPr>
            <p:ph type="body" sz="half" idx="2"/>
          </p:nvPr>
        </p:nvSpPr>
        <p:spPr/>
        <p:txBody>
          <a:bodyPr>
            <a:normAutofit/>
          </a:bodyPr>
          <a:lstStyle/>
          <a:p>
            <a:r>
              <a:rPr lang="en-US" sz="1800" dirty="0"/>
              <a:t> Gaucher Community Alliance is a (501)(c))(3) non-profit created by patients for patients to support and advocate for Gaucher patients of all types and their families.</a:t>
            </a:r>
          </a:p>
          <a:p>
            <a:r>
              <a:rPr lang="en-US" sz="1800" dirty="0"/>
              <a:t> The mission of the GCA is to ”to help those affected with all types of Gaucher disease live their fullest life possible.” The GCA supports patients and their families through peer-to-peer support and education, advocacy, patient and family resources, and networking. They hope to ensure that no families shall face this disease alone.</a:t>
            </a:r>
          </a:p>
        </p:txBody>
      </p:sp>
    </p:spTree>
    <p:extLst>
      <p:ext uri="{BB962C8B-B14F-4D97-AF65-F5344CB8AC3E}">
        <p14:creationId xmlns:p14="http://schemas.microsoft.com/office/powerpoint/2010/main" val="1204911244"/>
      </p:ext>
    </p:extLst>
  </p:cSld>
  <p:clrMapOvr>
    <a:masterClrMapping/>
  </p:clrMapOvr>
  <p:transition spd="slow" advClick="0" advTm="25000">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7AD2E-92CC-2841-4092-5F6B4173ED87}"/>
              </a:ext>
            </a:extLst>
          </p:cNvPr>
          <p:cNvSpPr>
            <a:spLocks noGrp="1"/>
          </p:cNvSpPr>
          <p:nvPr>
            <p:ph type="title"/>
          </p:nvPr>
        </p:nvSpPr>
        <p:spPr/>
        <p:txBody>
          <a:bodyPr/>
          <a:lstStyle/>
          <a:p>
            <a:r>
              <a:rPr lang="en-US" dirty="0"/>
              <a:t>Gaucher Community Alliance Co-president Cyndi Frank</a:t>
            </a:r>
          </a:p>
        </p:txBody>
      </p:sp>
      <p:pic>
        <p:nvPicPr>
          <p:cNvPr id="6" name="Picture Placeholder 5">
            <a:extLst>
              <a:ext uri="{FF2B5EF4-FFF2-40B4-BE49-F238E27FC236}">
                <a16:creationId xmlns:a16="http://schemas.microsoft.com/office/drawing/2014/main" id="{C102EB9A-9835-EE79-BE58-BB08B4E1B646}"/>
              </a:ext>
            </a:extLst>
          </p:cNvPr>
          <p:cNvPicPr>
            <a:picLocks noGrp="1" noChangeAspect="1"/>
          </p:cNvPicPr>
          <p:nvPr>
            <p:ph type="pic" idx="1"/>
          </p:nvPr>
        </p:nvPicPr>
        <p:blipFill>
          <a:blip r:embed="rId2"/>
          <a:srcRect l="12882" r="12882"/>
          <a:stretch>
            <a:fillRect/>
          </a:stretch>
        </p:blipFill>
        <p:spPr/>
      </p:pic>
      <p:sp>
        <p:nvSpPr>
          <p:cNvPr id="4" name="Text Placeholder 3">
            <a:extLst>
              <a:ext uri="{FF2B5EF4-FFF2-40B4-BE49-F238E27FC236}">
                <a16:creationId xmlns:a16="http://schemas.microsoft.com/office/drawing/2014/main" id="{370748E9-8C28-EC55-21F9-CDEF45852912}"/>
              </a:ext>
            </a:extLst>
          </p:cNvPr>
          <p:cNvSpPr>
            <a:spLocks noGrp="1"/>
          </p:cNvSpPr>
          <p:nvPr>
            <p:ph type="body" sz="half" idx="2"/>
          </p:nvPr>
        </p:nvSpPr>
        <p:spPr/>
        <p:txBody>
          <a:bodyPr>
            <a:normAutofit fontScale="92500" lnSpcReduction="10000"/>
          </a:bodyPr>
          <a:lstStyle/>
          <a:p>
            <a:r>
              <a:rPr lang="en-US" dirty="0"/>
              <a:t>Cyndi Frank is the co-founder and co-president of the Gaucher Community Alliance. As a Gaucher patient, she has advocated tirelessly for patient support while participating in clinical trials to approve treatments and  increase understanding of Gaucher disease.</a:t>
            </a:r>
          </a:p>
          <a:p>
            <a:r>
              <a:rPr lang="en-US" dirty="0"/>
              <a:t>Cyndi has spent her professional life advocating for Gaucher patients through:</a:t>
            </a:r>
          </a:p>
          <a:p>
            <a:pPr marL="285750" indent="-285750">
              <a:buFontTx/>
              <a:buChar char="-"/>
            </a:pPr>
            <a:r>
              <a:rPr lang="en-US" dirty="0"/>
              <a:t>Working for the National Gaucher Foundation as a fundraiser and patient advocate   </a:t>
            </a:r>
          </a:p>
          <a:p>
            <a:pPr marL="285750" indent="-285750">
              <a:buFontTx/>
              <a:buChar char="-"/>
            </a:pPr>
            <a:r>
              <a:rPr lang="en-US" dirty="0"/>
              <a:t>Working at a biotech</a:t>
            </a:r>
          </a:p>
          <a:p>
            <a:pPr marL="285750" indent="-285750">
              <a:buFontTx/>
              <a:buChar char="-"/>
            </a:pPr>
            <a:r>
              <a:rPr lang="en-US" dirty="0"/>
              <a:t> Advisory roles in boards, committees, drug companies., and rare disease organizations    </a:t>
            </a:r>
          </a:p>
          <a:p>
            <a:endParaRPr lang="en-US" dirty="0"/>
          </a:p>
          <a:p>
            <a:endParaRPr lang="en-US" dirty="0"/>
          </a:p>
          <a:p>
            <a:endParaRPr lang="en-US" dirty="0"/>
          </a:p>
        </p:txBody>
      </p:sp>
    </p:spTree>
    <p:extLst>
      <p:ext uri="{BB962C8B-B14F-4D97-AF65-F5344CB8AC3E}">
        <p14:creationId xmlns:p14="http://schemas.microsoft.com/office/powerpoint/2010/main" val="2457797161"/>
      </p:ext>
    </p:extLst>
  </p:cSld>
  <p:clrMapOvr>
    <a:masterClrMapping/>
  </p:clrMapOvr>
  <p:transition spd="slow" advClick="0" advTm="25000">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D4AA8-D60F-0CA7-1852-3DA1E1F2525F}"/>
              </a:ext>
            </a:extLst>
          </p:cNvPr>
          <p:cNvSpPr>
            <a:spLocks noGrp="1"/>
          </p:cNvSpPr>
          <p:nvPr>
            <p:ph type="title"/>
          </p:nvPr>
        </p:nvSpPr>
        <p:spPr/>
        <p:txBody>
          <a:bodyPr/>
          <a:lstStyle/>
          <a:p>
            <a:r>
              <a:rPr lang="en-US" dirty="0"/>
              <a:t>Gaucher Community Alliance co-president </a:t>
            </a:r>
            <a:r>
              <a:rPr lang="en-US" dirty="0" err="1"/>
              <a:t>aviva</a:t>
            </a:r>
            <a:r>
              <a:rPr lang="en-US" dirty="0"/>
              <a:t> Rosenberg</a:t>
            </a:r>
            <a:br>
              <a:rPr lang="en-US" dirty="0"/>
            </a:br>
            <a:endParaRPr lang="en-US" dirty="0"/>
          </a:p>
        </p:txBody>
      </p:sp>
      <p:pic>
        <p:nvPicPr>
          <p:cNvPr id="6" name="Picture Placeholder 5">
            <a:extLst>
              <a:ext uri="{FF2B5EF4-FFF2-40B4-BE49-F238E27FC236}">
                <a16:creationId xmlns:a16="http://schemas.microsoft.com/office/drawing/2014/main" id="{EAAB7217-1C07-DBA6-896E-F2225A21EBEE}"/>
              </a:ext>
            </a:extLst>
          </p:cNvPr>
          <p:cNvPicPr>
            <a:picLocks noGrp="1" noChangeAspect="1"/>
          </p:cNvPicPr>
          <p:nvPr>
            <p:ph type="pic" idx="1"/>
          </p:nvPr>
        </p:nvPicPr>
        <p:blipFill>
          <a:blip r:embed="rId2"/>
          <a:srcRect l="26409" r="26409"/>
          <a:stretch>
            <a:fillRect/>
          </a:stretch>
        </p:blipFill>
        <p:spPr/>
      </p:pic>
      <p:sp>
        <p:nvSpPr>
          <p:cNvPr id="4" name="Text Placeholder 3">
            <a:extLst>
              <a:ext uri="{FF2B5EF4-FFF2-40B4-BE49-F238E27FC236}">
                <a16:creationId xmlns:a16="http://schemas.microsoft.com/office/drawing/2014/main" id="{00365BCD-0CF1-2FF3-9478-6D9B87E80D59}"/>
              </a:ext>
            </a:extLst>
          </p:cNvPr>
          <p:cNvSpPr>
            <a:spLocks noGrp="1"/>
          </p:cNvSpPr>
          <p:nvPr>
            <p:ph type="body" sz="half" idx="2"/>
          </p:nvPr>
        </p:nvSpPr>
        <p:spPr/>
        <p:txBody>
          <a:bodyPr>
            <a:normAutofit fontScale="62500" lnSpcReduction="20000"/>
          </a:bodyPr>
          <a:lstStyle/>
          <a:p>
            <a:r>
              <a:rPr lang="en-US" sz="2600" dirty="0"/>
              <a:t>Aviva Rosenberg, JD, is co-founder and co-president of the Gaucher Community Alliance. As a patient and parent of a child with Gaucher disease, she has worked tirelessly to shorten the journey between the first symptoms to diagnosis. </a:t>
            </a:r>
          </a:p>
          <a:p>
            <a:r>
              <a:rPr lang="en-US" sz="2600" dirty="0"/>
              <a:t>Her professional and advocacy life include being :</a:t>
            </a:r>
          </a:p>
          <a:p>
            <a:pPr marL="285750" indent="-285750">
              <a:buFontTx/>
              <a:buChar char="-"/>
            </a:pPr>
            <a:r>
              <a:rPr lang="en-US" sz="2600" dirty="0"/>
              <a:t>A health-care attorney</a:t>
            </a:r>
          </a:p>
          <a:p>
            <a:pPr marL="285750" indent="-285750">
              <a:buFontTx/>
              <a:buChar char="-"/>
            </a:pPr>
            <a:r>
              <a:rPr lang="en-US" sz="2600" dirty="0"/>
              <a:t>An adjunct professor</a:t>
            </a:r>
          </a:p>
          <a:p>
            <a:pPr marL="285750" indent="-285750">
              <a:buFontTx/>
              <a:buChar char="-"/>
            </a:pPr>
            <a:r>
              <a:rPr lang="en-US" sz="2600" dirty="0"/>
              <a:t>An educator of rare diseases, advocate for genetic testing, insurance access, coverage, and appeals, and genetic screening</a:t>
            </a:r>
          </a:p>
          <a:p>
            <a:r>
              <a:rPr lang="en-US" dirty="0"/>
              <a:t>-</a:t>
            </a:r>
          </a:p>
          <a:p>
            <a:r>
              <a:rPr lang="en-US" dirty="0"/>
              <a:t> </a:t>
            </a:r>
          </a:p>
        </p:txBody>
      </p:sp>
    </p:spTree>
    <p:extLst>
      <p:ext uri="{BB962C8B-B14F-4D97-AF65-F5344CB8AC3E}">
        <p14:creationId xmlns:p14="http://schemas.microsoft.com/office/powerpoint/2010/main" val="181393302"/>
      </p:ext>
    </p:extLst>
  </p:cSld>
  <p:clrMapOvr>
    <a:masterClrMapping/>
  </p:clrMapOvr>
  <p:transition spd="slow" advClick="0" advTm="25000">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5F51C-5896-E193-8C29-CEBCBE52C1F8}"/>
              </a:ext>
            </a:extLst>
          </p:cNvPr>
          <p:cNvSpPr>
            <a:spLocks noGrp="1"/>
          </p:cNvSpPr>
          <p:nvPr>
            <p:ph type="title"/>
          </p:nvPr>
        </p:nvSpPr>
        <p:spPr/>
        <p:txBody>
          <a:bodyPr/>
          <a:lstStyle/>
          <a:p>
            <a:r>
              <a:rPr lang="en-US" dirty="0"/>
              <a:t>What are lysosomes?</a:t>
            </a:r>
          </a:p>
        </p:txBody>
      </p:sp>
      <p:pic>
        <p:nvPicPr>
          <p:cNvPr id="6" name="Picture Placeholder 5">
            <a:extLst>
              <a:ext uri="{FF2B5EF4-FFF2-40B4-BE49-F238E27FC236}">
                <a16:creationId xmlns:a16="http://schemas.microsoft.com/office/drawing/2014/main" id="{E4E5AF25-804C-AFE4-BAAE-B3021BC71D55}"/>
              </a:ext>
            </a:extLst>
          </p:cNvPr>
          <p:cNvPicPr>
            <a:picLocks noGrp="1" noChangeAspect="1"/>
          </p:cNvPicPr>
          <p:nvPr>
            <p:ph type="pic" idx="1"/>
          </p:nvPr>
        </p:nvPicPr>
        <p:blipFill>
          <a:blip r:embed="rId2"/>
          <a:srcRect l="6073" r="6073"/>
          <a:stretch>
            <a:fillRect/>
          </a:stretch>
        </p:blipFill>
        <p:spPr/>
      </p:pic>
      <p:sp>
        <p:nvSpPr>
          <p:cNvPr id="4" name="Text Placeholder 3">
            <a:extLst>
              <a:ext uri="{FF2B5EF4-FFF2-40B4-BE49-F238E27FC236}">
                <a16:creationId xmlns:a16="http://schemas.microsoft.com/office/drawing/2014/main" id="{616B55DE-8396-BE65-55ED-E0977F2F5503}"/>
              </a:ext>
            </a:extLst>
          </p:cNvPr>
          <p:cNvSpPr>
            <a:spLocks noGrp="1"/>
          </p:cNvSpPr>
          <p:nvPr>
            <p:ph type="body" sz="half" idx="2"/>
          </p:nvPr>
        </p:nvSpPr>
        <p:spPr/>
        <p:txBody>
          <a:bodyPr>
            <a:normAutofit lnSpcReduction="10000"/>
          </a:bodyPr>
          <a:lstStyle/>
          <a:p>
            <a:r>
              <a:rPr lang="en-US" sz="2400" dirty="0"/>
              <a:t>Lysosomes are the recycling or digestive centers of the cells.  They contain more than 60 enzymes and 50 membrane proteins. The enzymes break down old parts of the cell when they are dying. It is important that these parts are broken down to be excreted from the body. Otherwise, they will be stored in the cells, causing them to not work correctly. </a:t>
            </a:r>
          </a:p>
          <a:p>
            <a:endParaRPr lang="en-US" dirty="0"/>
          </a:p>
        </p:txBody>
      </p:sp>
    </p:spTree>
    <p:extLst>
      <p:ext uri="{BB962C8B-B14F-4D97-AF65-F5344CB8AC3E}">
        <p14:creationId xmlns:p14="http://schemas.microsoft.com/office/powerpoint/2010/main" val="1880184156"/>
      </p:ext>
    </p:extLst>
  </p:cSld>
  <p:clrMapOvr>
    <a:masterClrMapping/>
  </p:clrMapOvr>
  <p:transition spd="slow" advClick="0" advTm="25000">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41FBF-418A-4A81-82DB-3EDC8E1A3892}"/>
              </a:ext>
            </a:extLst>
          </p:cNvPr>
          <p:cNvSpPr>
            <a:spLocks noGrp="1"/>
          </p:cNvSpPr>
          <p:nvPr>
            <p:ph type="title"/>
          </p:nvPr>
        </p:nvSpPr>
        <p:spPr/>
        <p:txBody>
          <a:bodyPr/>
          <a:lstStyle/>
          <a:p>
            <a:r>
              <a:rPr lang="en-US" dirty="0"/>
              <a:t>Gene therapy trials</a:t>
            </a:r>
            <a:br>
              <a:rPr lang="en-US" dirty="0"/>
            </a:br>
            <a:endParaRPr lang="en-US" dirty="0"/>
          </a:p>
        </p:txBody>
      </p:sp>
      <p:pic>
        <p:nvPicPr>
          <p:cNvPr id="6" name="Picture Placeholder 5">
            <a:extLst>
              <a:ext uri="{FF2B5EF4-FFF2-40B4-BE49-F238E27FC236}">
                <a16:creationId xmlns:a16="http://schemas.microsoft.com/office/drawing/2014/main" id="{1AE9BADB-222C-772B-7E34-53013110F4DA}"/>
              </a:ext>
            </a:extLst>
          </p:cNvPr>
          <p:cNvPicPr>
            <a:picLocks noGrp="1" noChangeAspect="1"/>
          </p:cNvPicPr>
          <p:nvPr>
            <p:ph type="pic" idx="1"/>
          </p:nvPr>
        </p:nvPicPr>
        <p:blipFill>
          <a:blip r:embed="rId2"/>
          <a:srcRect t="464" b="464"/>
          <a:stretch>
            <a:fillRect/>
          </a:stretch>
        </p:blipFill>
        <p:spPr/>
      </p:pic>
      <p:sp>
        <p:nvSpPr>
          <p:cNvPr id="4" name="Text Placeholder 3">
            <a:extLst>
              <a:ext uri="{FF2B5EF4-FFF2-40B4-BE49-F238E27FC236}">
                <a16:creationId xmlns:a16="http://schemas.microsoft.com/office/drawing/2014/main" id="{1E777C65-616B-4A53-EDA5-98AFC4DC2BB2}"/>
              </a:ext>
            </a:extLst>
          </p:cNvPr>
          <p:cNvSpPr>
            <a:spLocks noGrp="1"/>
          </p:cNvSpPr>
          <p:nvPr>
            <p:ph type="body" sz="half" idx="2"/>
          </p:nvPr>
        </p:nvSpPr>
        <p:spPr/>
        <p:txBody>
          <a:bodyPr>
            <a:normAutofit lnSpcReduction="10000"/>
          </a:bodyPr>
          <a:lstStyle/>
          <a:p>
            <a:r>
              <a:rPr lang="en-US" dirty="0"/>
              <a:t>Gene therapy provides a long-awaited cure for Gaucher disease because it replaces the defective gene in the body with healthy genes that can then reproduce and create additional healthy cells. </a:t>
            </a:r>
          </a:p>
          <a:p>
            <a:r>
              <a:rPr lang="en-US" dirty="0"/>
              <a:t>There are two types of gene therapy:</a:t>
            </a:r>
          </a:p>
          <a:p>
            <a:r>
              <a:rPr lang="en-US" dirty="0"/>
              <a:t>Gene Editing- the removing of defective parts of the gene sequence and replacing them with corrected version (a cut and paste)</a:t>
            </a:r>
          </a:p>
          <a:p>
            <a:r>
              <a:rPr lang="en-US" dirty="0"/>
              <a:t>Gene Augmentation – an addition of a functional copy of a gene that allows the cell to function as a healthy cell. This has been researched for 30 years under FDA approvals.</a:t>
            </a:r>
          </a:p>
          <a:p>
            <a:r>
              <a:rPr lang="en-US" dirty="0"/>
              <a:t>There are currently several clinical trials under way in early stages for gene therapy for Gaucher disease.</a:t>
            </a:r>
          </a:p>
        </p:txBody>
      </p:sp>
    </p:spTree>
    <p:extLst>
      <p:ext uri="{BB962C8B-B14F-4D97-AF65-F5344CB8AC3E}">
        <p14:creationId xmlns:p14="http://schemas.microsoft.com/office/powerpoint/2010/main" val="1776369941"/>
      </p:ext>
    </p:extLst>
  </p:cSld>
  <p:clrMapOvr>
    <a:masterClrMapping/>
  </p:clrMapOvr>
  <p:transition spd="slow" advClick="0" advTm="25000">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37FB0-D34F-1ABB-3736-21F5BA9FFB9C}"/>
              </a:ext>
            </a:extLst>
          </p:cNvPr>
          <p:cNvSpPr>
            <a:spLocks noGrp="1"/>
          </p:cNvSpPr>
          <p:nvPr>
            <p:ph type="title"/>
          </p:nvPr>
        </p:nvSpPr>
        <p:spPr/>
        <p:txBody>
          <a:bodyPr>
            <a:normAutofit fontScale="90000"/>
          </a:bodyPr>
          <a:lstStyle/>
          <a:p>
            <a:r>
              <a:rPr lang="en-US" dirty="0"/>
              <a:t>Gaucher disease response to  Covid-19 </a:t>
            </a:r>
            <a:br>
              <a:rPr lang="en-US" dirty="0"/>
            </a:br>
            <a:br>
              <a:rPr lang="en-US" dirty="0"/>
            </a:br>
            <a:endParaRPr lang="en-US" dirty="0"/>
          </a:p>
        </p:txBody>
      </p:sp>
      <p:pic>
        <p:nvPicPr>
          <p:cNvPr id="6" name="Picture Placeholder 5">
            <a:extLst>
              <a:ext uri="{FF2B5EF4-FFF2-40B4-BE49-F238E27FC236}">
                <a16:creationId xmlns:a16="http://schemas.microsoft.com/office/drawing/2014/main" id="{7CC74C46-B352-63D0-07EB-4CEB29C2DC17}"/>
              </a:ext>
            </a:extLst>
          </p:cNvPr>
          <p:cNvPicPr>
            <a:picLocks noGrp="1" noChangeAspect="1"/>
          </p:cNvPicPr>
          <p:nvPr>
            <p:ph type="pic" idx="1"/>
          </p:nvPr>
        </p:nvPicPr>
        <p:blipFill>
          <a:blip r:embed="rId2"/>
          <a:srcRect l="26690" r="26690"/>
          <a:stretch>
            <a:fillRect/>
          </a:stretch>
        </p:blipFill>
        <p:spPr/>
      </p:pic>
      <p:sp>
        <p:nvSpPr>
          <p:cNvPr id="4" name="Text Placeholder 3">
            <a:extLst>
              <a:ext uri="{FF2B5EF4-FFF2-40B4-BE49-F238E27FC236}">
                <a16:creationId xmlns:a16="http://schemas.microsoft.com/office/drawing/2014/main" id="{E95B8D2D-4C4A-1B0E-A63E-4A796F432E2C}"/>
              </a:ext>
            </a:extLst>
          </p:cNvPr>
          <p:cNvSpPr>
            <a:spLocks noGrp="1"/>
          </p:cNvSpPr>
          <p:nvPr>
            <p:ph type="body" sz="half" idx="2"/>
          </p:nvPr>
        </p:nvSpPr>
        <p:spPr>
          <a:xfrm>
            <a:off x="927652" y="1537252"/>
            <a:ext cx="6148269" cy="4253948"/>
          </a:xfrm>
        </p:spPr>
        <p:txBody>
          <a:bodyPr>
            <a:noAutofit/>
          </a:bodyPr>
          <a:lstStyle/>
          <a:p>
            <a:r>
              <a:rPr lang="en-US" sz="1800" dirty="0"/>
              <a:t>Throughout the Covid 19 Pandemic, the Gaucher community has received constant guidance through renowned Gaucher specialists’ communications to the groups and organizations that serve Gaucher patients.</a:t>
            </a:r>
          </a:p>
          <a:p>
            <a:r>
              <a:rPr lang="en-US" sz="1800" dirty="0"/>
              <a:t>The Gaucher Community Alliance, as well as other organizations, have shared directives, webinars and updates directing patients and their families about immunological responses, quarantine requirements, treatments for Gaucher patients with Covid, and vaccine information and recommendations.  As guidelines have changed throughout the pandemic, the Gaucher community has been kept informed of changes that would optimize their safety and health.  </a:t>
            </a:r>
          </a:p>
        </p:txBody>
      </p:sp>
    </p:spTree>
    <p:extLst>
      <p:ext uri="{BB962C8B-B14F-4D97-AF65-F5344CB8AC3E}">
        <p14:creationId xmlns:p14="http://schemas.microsoft.com/office/powerpoint/2010/main" val="2907139690"/>
      </p:ext>
    </p:extLst>
  </p:cSld>
  <p:clrMapOvr>
    <a:masterClrMapping/>
  </p:clrMapOvr>
  <p:transition spd="slow" advClick="0" advTm="25000">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7F47E-48B7-4D59-3AFD-011DF8F7AE0E}"/>
              </a:ext>
            </a:extLst>
          </p:cNvPr>
          <p:cNvSpPr>
            <a:spLocks noGrp="1"/>
          </p:cNvSpPr>
          <p:nvPr>
            <p:ph type="title"/>
          </p:nvPr>
        </p:nvSpPr>
        <p:spPr>
          <a:xfrm>
            <a:off x="1143000" y="889452"/>
            <a:ext cx="9905999" cy="894193"/>
          </a:xfrm>
        </p:spPr>
        <p:txBody>
          <a:bodyPr>
            <a:normAutofit fontScale="90000"/>
          </a:bodyPr>
          <a:lstStyle/>
          <a:p>
            <a:br>
              <a:rPr lang="en-US" dirty="0"/>
            </a:br>
            <a:br>
              <a:rPr lang="en-US" dirty="0"/>
            </a:br>
            <a:r>
              <a:rPr lang="en-US" dirty="0"/>
              <a:t>Works Cited</a:t>
            </a:r>
            <a:br>
              <a:rPr lang="en-US" dirty="0"/>
            </a:br>
            <a:br>
              <a:rPr lang="en-US" dirty="0"/>
            </a:br>
            <a:br>
              <a:rPr lang="en-US" dirty="0"/>
            </a:br>
            <a:endParaRPr lang="en-US" dirty="0"/>
          </a:p>
        </p:txBody>
      </p:sp>
      <p:sp>
        <p:nvSpPr>
          <p:cNvPr id="3" name="Content Placeholder 2">
            <a:extLst>
              <a:ext uri="{FF2B5EF4-FFF2-40B4-BE49-F238E27FC236}">
                <a16:creationId xmlns:a16="http://schemas.microsoft.com/office/drawing/2014/main" id="{33001F72-7C6A-BFB2-A9F2-746B341806EB}"/>
              </a:ext>
            </a:extLst>
          </p:cNvPr>
          <p:cNvSpPr>
            <a:spLocks noGrp="1"/>
          </p:cNvSpPr>
          <p:nvPr>
            <p:ph idx="1"/>
          </p:nvPr>
        </p:nvSpPr>
        <p:spPr>
          <a:xfrm>
            <a:off x="1016001" y="1377244"/>
            <a:ext cx="10031412" cy="5080000"/>
          </a:xfrm>
        </p:spPr>
        <p:txBody>
          <a:bodyPr>
            <a:normAutofit fontScale="62500" lnSpcReduction="20000"/>
          </a:bodyPr>
          <a:lstStyle/>
          <a:p>
            <a:endParaRPr lang="en-US" dirty="0"/>
          </a:p>
          <a:p>
            <a:r>
              <a:rPr lang="en-US" dirty="0" err="1"/>
              <a:t>Alglucerase</a:t>
            </a:r>
            <a:r>
              <a:rPr lang="en-US" dirty="0"/>
              <a:t> Injection (</a:t>
            </a:r>
            <a:r>
              <a:rPr lang="en-US" dirty="0" err="1"/>
              <a:t>Ceredase</a:t>
            </a:r>
            <a:r>
              <a:rPr lang="en-US" dirty="0"/>
              <a:t>) https://www.ninds.nih.gov/about_ninds/impact/ninds-cntributions-approved therapies/</a:t>
            </a:r>
            <a:r>
              <a:rPr lang="en-US" dirty="0" err="1"/>
              <a:t>alglucerase</a:t>
            </a:r>
            <a:r>
              <a:rPr lang="en-US" dirty="0"/>
              <a:t>-injection-</a:t>
            </a:r>
            <a:r>
              <a:rPr lang="en-US" dirty="0" err="1"/>
              <a:t>ceredaser</a:t>
            </a:r>
            <a:r>
              <a:rPr lang="en-US" dirty="0"/>
              <a:t>-</a:t>
            </a:r>
            <a:r>
              <a:rPr lang="en-US" dirty="0" err="1"/>
              <a:t>gaucher</a:t>
            </a:r>
            <a:r>
              <a:rPr lang="en-US" dirty="0"/>
              <a:t>-disease</a:t>
            </a:r>
          </a:p>
          <a:p>
            <a:r>
              <a:rPr lang="en-US" dirty="0" err="1"/>
              <a:t>Barranger</a:t>
            </a:r>
            <a:r>
              <a:rPr lang="en-US" dirty="0"/>
              <a:t>. John A. “ </a:t>
            </a:r>
            <a:r>
              <a:rPr lang="en-US" dirty="0" err="1"/>
              <a:t>Clinicall</a:t>
            </a:r>
            <a:r>
              <a:rPr lang="en-US" dirty="0"/>
              <a:t> Trial of Gene Therapy for Gaucher Disease”  University of Pittsburgh</a:t>
            </a:r>
          </a:p>
          <a:p>
            <a:r>
              <a:rPr lang="en-US" dirty="0"/>
              <a:t>Barton, Norman W., et. al., “Replacement Therapy for Inherited Enzyme Deficiency- Macrophage- Targeted Glucocerebrosidase For Gaucher’s Disease, </a:t>
            </a:r>
            <a:r>
              <a:rPr lang="en-US" i="1" dirty="0"/>
              <a:t>New England Journal of Medicine </a:t>
            </a:r>
            <a:r>
              <a:rPr lang="en-US" dirty="0"/>
              <a:t>324:1464-1470 (May 23), 1991.</a:t>
            </a:r>
          </a:p>
          <a:p>
            <a:r>
              <a:rPr lang="en-US" i="1" dirty="0" err="1"/>
              <a:t>Cerdelga</a:t>
            </a:r>
            <a:r>
              <a:rPr lang="en-US" i="1" dirty="0"/>
              <a:t> (eliglustat) Capsules </a:t>
            </a:r>
            <a:r>
              <a:rPr lang="en-US" dirty="0">
                <a:hlinkClick r:id="rId2"/>
              </a:rPr>
              <a:t>www.cerdelga.com</a:t>
            </a:r>
            <a:r>
              <a:rPr lang="en-US" dirty="0"/>
              <a:t>.</a:t>
            </a:r>
          </a:p>
          <a:p>
            <a:r>
              <a:rPr lang="en-US" i="1" dirty="0" err="1"/>
              <a:t>Elelyso</a:t>
            </a:r>
            <a:r>
              <a:rPr lang="en-US" dirty="0"/>
              <a:t> </a:t>
            </a:r>
            <a:r>
              <a:rPr lang="en-US" dirty="0">
                <a:hlinkClick r:id="rId3"/>
              </a:rPr>
              <a:t>https://protalx.com/about/elelyso</a:t>
            </a:r>
            <a:r>
              <a:rPr lang="en-US" dirty="0"/>
              <a:t> </a:t>
            </a:r>
          </a:p>
          <a:p>
            <a:r>
              <a:rPr lang="en-US" dirty="0"/>
              <a:t>Gaucher Community Alliance </a:t>
            </a:r>
            <a:r>
              <a:rPr lang="en-US" dirty="0">
                <a:hlinkClick r:id="rId4"/>
              </a:rPr>
              <a:t>https://www.gauchercommunity.org</a:t>
            </a:r>
            <a:endParaRPr lang="en-US" dirty="0"/>
          </a:p>
          <a:p>
            <a:r>
              <a:rPr lang="en-US" dirty="0"/>
              <a:t>The International Gaucher Alliance </a:t>
            </a:r>
            <a:r>
              <a:rPr lang="en-US" dirty="0">
                <a:hlinkClick r:id="rId5"/>
              </a:rPr>
              <a:t>https://gaucheralliance.org</a:t>
            </a:r>
            <a:endParaRPr lang="en-US" dirty="0"/>
          </a:p>
          <a:p>
            <a:r>
              <a:rPr lang="en-US" dirty="0"/>
              <a:t>The Michael J. Fox Foundation for Parkinson’s Research </a:t>
            </a:r>
            <a:r>
              <a:rPr lang="en-US" dirty="0">
                <a:hlinkClick r:id="rId6"/>
              </a:rPr>
              <a:t>https://www.michaeljfox.org</a:t>
            </a:r>
            <a:endParaRPr lang="en-US" dirty="0"/>
          </a:p>
          <a:p>
            <a:r>
              <a:rPr lang="en-US" dirty="0"/>
              <a:t>National Gaucher Foundation </a:t>
            </a:r>
            <a:r>
              <a:rPr lang="en-US" dirty="0">
                <a:hlinkClick r:id="rId7"/>
              </a:rPr>
              <a:t>https://www.gaucherdisease</a:t>
            </a:r>
            <a:r>
              <a:rPr lang="en-US">
                <a:hlinkClick r:id="rId7"/>
              </a:rPr>
              <a:t>.org</a:t>
            </a:r>
            <a:endParaRPr lang="en-US"/>
          </a:p>
          <a:p>
            <a:r>
              <a:rPr lang="en-US"/>
              <a:t>Protalix</a:t>
            </a:r>
            <a:r>
              <a:rPr lang="en-US" dirty="0"/>
              <a:t>. </a:t>
            </a:r>
            <a:r>
              <a:rPr lang="en-US" i="1" dirty="0" err="1"/>
              <a:t>Elelyso</a:t>
            </a:r>
            <a:r>
              <a:rPr lang="en-US" i="1" dirty="0"/>
              <a:t> for Gaucher Disease  </a:t>
            </a:r>
            <a:r>
              <a:rPr lang="en-US" dirty="0">
                <a:hlinkClick r:id="rId8"/>
              </a:rPr>
              <a:t>https://protalix</a:t>
            </a:r>
            <a:r>
              <a:rPr lang="en-US" i="1" dirty="0">
                <a:hlinkClick r:id="rId8"/>
              </a:rPr>
              <a:t>.</a:t>
            </a:r>
            <a:r>
              <a:rPr lang="en-US" dirty="0">
                <a:hlinkClick r:id="rId8"/>
              </a:rPr>
              <a:t>com/about/elelyso</a:t>
            </a:r>
            <a:endParaRPr lang="en-US" dirty="0"/>
          </a:p>
          <a:p>
            <a:r>
              <a:rPr lang="en-US" dirty="0" err="1"/>
              <a:t>Zavesca</a:t>
            </a:r>
            <a:r>
              <a:rPr lang="en-US" dirty="0"/>
              <a:t> </a:t>
            </a:r>
            <a:r>
              <a:rPr lang="en-US" dirty="0">
                <a:hlinkClick r:id="rId9"/>
              </a:rPr>
              <a:t>http://www.zavesca.com</a:t>
            </a:r>
            <a:endParaRPr lang="en-US" dirty="0"/>
          </a:p>
          <a:p>
            <a:endParaRPr lang="en-US" dirty="0"/>
          </a:p>
          <a:p>
            <a:endParaRPr lang="en-US" dirty="0"/>
          </a:p>
        </p:txBody>
      </p:sp>
    </p:spTree>
    <p:extLst>
      <p:ext uri="{BB962C8B-B14F-4D97-AF65-F5344CB8AC3E}">
        <p14:creationId xmlns:p14="http://schemas.microsoft.com/office/powerpoint/2010/main" val="121647821"/>
      </p:ext>
    </p:extLst>
  </p:cSld>
  <p:clrMapOvr>
    <a:masterClrMapping/>
  </p:clrMapOvr>
  <p:transition spd="slow" advClick="0" advTm="25000">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CC4CE-6C14-685D-84BE-3F79491DA8CE}"/>
              </a:ext>
            </a:extLst>
          </p:cNvPr>
          <p:cNvSpPr>
            <a:spLocks noGrp="1"/>
          </p:cNvSpPr>
          <p:nvPr>
            <p:ph type="title"/>
          </p:nvPr>
        </p:nvSpPr>
        <p:spPr/>
        <p:txBody>
          <a:bodyPr/>
          <a:lstStyle/>
          <a:p>
            <a:r>
              <a:rPr lang="en-US" dirty="0"/>
              <a:t>How Gaucher Disease is related </a:t>
            </a:r>
            <a:r>
              <a:rPr lang="en-US"/>
              <a:t>to Lysosomes </a:t>
            </a:r>
            <a:endParaRPr lang="en-US" dirty="0"/>
          </a:p>
        </p:txBody>
      </p:sp>
      <p:pic>
        <p:nvPicPr>
          <p:cNvPr id="6" name="Picture Placeholder 5">
            <a:extLst>
              <a:ext uri="{FF2B5EF4-FFF2-40B4-BE49-F238E27FC236}">
                <a16:creationId xmlns:a16="http://schemas.microsoft.com/office/drawing/2014/main" id="{29196091-54C3-1AD2-FA68-BDFD8124A2C3}"/>
              </a:ext>
            </a:extLst>
          </p:cNvPr>
          <p:cNvPicPr>
            <a:picLocks noGrp="1" noChangeAspect="1"/>
          </p:cNvPicPr>
          <p:nvPr>
            <p:ph type="pic" idx="1"/>
          </p:nvPr>
        </p:nvPicPr>
        <p:blipFill>
          <a:blip r:embed="rId2"/>
          <a:srcRect l="21565" r="21565"/>
          <a:stretch>
            <a:fillRect/>
          </a:stretch>
        </p:blipFill>
        <p:spPr/>
      </p:pic>
      <p:sp>
        <p:nvSpPr>
          <p:cNvPr id="4" name="Text Placeholder 3">
            <a:extLst>
              <a:ext uri="{FF2B5EF4-FFF2-40B4-BE49-F238E27FC236}">
                <a16:creationId xmlns:a16="http://schemas.microsoft.com/office/drawing/2014/main" id="{935A2BF1-0F3F-D1A2-F5D7-2EAB71C4F7D0}"/>
              </a:ext>
            </a:extLst>
          </p:cNvPr>
          <p:cNvSpPr>
            <a:spLocks noGrp="1"/>
          </p:cNvSpPr>
          <p:nvPr>
            <p:ph type="body" sz="half" idx="2"/>
          </p:nvPr>
        </p:nvSpPr>
        <p:spPr/>
        <p:txBody>
          <a:bodyPr/>
          <a:lstStyle/>
          <a:p>
            <a:r>
              <a:rPr lang="en-US" sz="2000" dirty="0"/>
              <a:t>Lysosomes contain enzymes that break down substances in the cells when they are no longer useful.  Glucocerebrosidase is an enzyme that breaks down glucocerebroside, a fatty substance in cell membranes. </a:t>
            </a:r>
          </a:p>
          <a:p>
            <a:r>
              <a:rPr lang="en-US" sz="2000" dirty="0"/>
              <a:t>In 1934, a French chemist, Henriette Aghion found that the fatty molecule that stored in the enlarged livers and spleens in Gaucher disease was glucocerebroside</a:t>
            </a:r>
            <a:r>
              <a:rPr lang="en-US" dirty="0"/>
              <a:t>.</a:t>
            </a:r>
          </a:p>
        </p:txBody>
      </p:sp>
    </p:spTree>
    <p:extLst>
      <p:ext uri="{BB962C8B-B14F-4D97-AF65-F5344CB8AC3E}">
        <p14:creationId xmlns:p14="http://schemas.microsoft.com/office/powerpoint/2010/main" val="3148359429"/>
      </p:ext>
    </p:extLst>
  </p:cSld>
  <p:clrMapOvr>
    <a:masterClrMapping/>
  </p:clrMapOvr>
  <p:transition spd="slow" advClick="0" advTm="25000">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CF96E-EED6-5771-2864-96B8CFFFE1D2}"/>
              </a:ext>
            </a:extLst>
          </p:cNvPr>
          <p:cNvSpPr>
            <a:spLocks noGrp="1"/>
          </p:cNvSpPr>
          <p:nvPr>
            <p:ph type="title"/>
          </p:nvPr>
        </p:nvSpPr>
        <p:spPr/>
        <p:txBody>
          <a:bodyPr/>
          <a:lstStyle/>
          <a:p>
            <a:r>
              <a:rPr lang="en-US" dirty="0"/>
              <a:t>Facts about the </a:t>
            </a:r>
            <a:r>
              <a:rPr lang="en-US" dirty="0" err="1"/>
              <a:t>gaucher</a:t>
            </a:r>
            <a:r>
              <a:rPr lang="en-US" dirty="0"/>
              <a:t> genes</a:t>
            </a:r>
            <a:br>
              <a:rPr lang="en-US" dirty="0"/>
            </a:br>
            <a:endParaRPr lang="en-US" dirty="0"/>
          </a:p>
        </p:txBody>
      </p:sp>
      <p:pic>
        <p:nvPicPr>
          <p:cNvPr id="6" name="Picture Placeholder 5">
            <a:extLst>
              <a:ext uri="{FF2B5EF4-FFF2-40B4-BE49-F238E27FC236}">
                <a16:creationId xmlns:a16="http://schemas.microsoft.com/office/drawing/2014/main" id="{9CBEA0A2-7086-029D-7D9E-8ACC7653A006}"/>
              </a:ext>
            </a:extLst>
          </p:cNvPr>
          <p:cNvPicPr>
            <a:picLocks noGrp="1" noChangeAspect="1"/>
          </p:cNvPicPr>
          <p:nvPr>
            <p:ph type="pic" idx="1"/>
          </p:nvPr>
        </p:nvPicPr>
        <p:blipFill>
          <a:blip r:embed="rId2"/>
          <a:stretch/>
        </p:blipFill>
        <p:spPr>
          <a:xfrm>
            <a:off x="6377364" y="1533251"/>
            <a:ext cx="5306502" cy="4201501"/>
          </a:xfrm>
          <a:blipFill>
            <a:blip r:embed="rId3"/>
            <a:tile tx="0" ty="0" sx="100000" sy="100000" flip="none" algn="tl"/>
          </a:blipFill>
        </p:spPr>
      </p:pic>
      <p:sp>
        <p:nvSpPr>
          <p:cNvPr id="4" name="Text Placeholder 3">
            <a:extLst>
              <a:ext uri="{FF2B5EF4-FFF2-40B4-BE49-F238E27FC236}">
                <a16:creationId xmlns:a16="http://schemas.microsoft.com/office/drawing/2014/main" id="{6977B555-D465-F4AF-5ABE-2C2A99838B1B}"/>
              </a:ext>
            </a:extLst>
          </p:cNvPr>
          <p:cNvSpPr>
            <a:spLocks noGrp="1"/>
          </p:cNvSpPr>
          <p:nvPr>
            <p:ph type="body" sz="half" idx="2"/>
          </p:nvPr>
        </p:nvSpPr>
        <p:spPr>
          <a:xfrm>
            <a:off x="925487" y="1917946"/>
            <a:ext cx="5306502" cy="4471279"/>
          </a:xfrm>
        </p:spPr>
        <p:txBody>
          <a:bodyPr>
            <a:normAutofit fontScale="70000" lnSpcReduction="20000"/>
          </a:bodyPr>
          <a:lstStyle/>
          <a:p>
            <a:r>
              <a:rPr lang="en-US" sz="2600" dirty="0"/>
              <a:t>Gaucher disease is the most common genetic disease  of Ashkenazi Jews, although the disease is found in every ethnicity. </a:t>
            </a:r>
          </a:p>
          <a:p>
            <a:r>
              <a:rPr lang="en-US" sz="2600" dirty="0"/>
              <a:t>GBA mutations are found on the first chromosome.</a:t>
            </a:r>
          </a:p>
          <a:p>
            <a:r>
              <a:rPr lang="en-US" sz="2600" dirty="0"/>
              <a:t>Hundreds of mutations have been identified as causing Gaucher disease.</a:t>
            </a:r>
          </a:p>
          <a:p>
            <a:r>
              <a:rPr lang="en-US" sz="2600" dirty="0"/>
              <a:t>People with the same genetic mutations may not have the same symptoms, even in the same families.</a:t>
            </a:r>
          </a:p>
          <a:p>
            <a:r>
              <a:rPr lang="en-US" sz="2600" dirty="0"/>
              <a:t>Illness type and progression may be difficult to predict based on genetic mutations alone, although some mutations tend to create the same symptoms in many patients. </a:t>
            </a:r>
          </a:p>
          <a:p>
            <a:r>
              <a:rPr lang="en-US" sz="2600" dirty="0"/>
              <a:t>Your Gaucher disease is generally unique to you.</a:t>
            </a:r>
          </a:p>
          <a:p>
            <a:endParaRPr lang="en-US" dirty="0"/>
          </a:p>
        </p:txBody>
      </p:sp>
    </p:spTree>
    <p:extLst>
      <p:ext uri="{BB962C8B-B14F-4D97-AF65-F5344CB8AC3E}">
        <p14:creationId xmlns:p14="http://schemas.microsoft.com/office/powerpoint/2010/main" val="2220209780"/>
      </p:ext>
    </p:extLst>
  </p:cSld>
  <p:clrMapOvr>
    <a:masterClrMapping/>
  </p:clrMapOvr>
  <p:transition spd="slow" advClick="0" advTm="25000">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C1FB7-42EC-65ED-D9D2-A568F0542F8A}"/>
              </a:ext>
            </a:extLst>
          </p:cNvPr>
          <p:cNvSpPr>
            <a:spLocks noGrp="1"/>
          </p:cNvSpPr>
          <p:nvPr>
            <p:ph type="title"/>
          </p:nvPr>
        </p:nvSpPr>
        <p:spPr/>
        <p:txBody>
          <a:bodyPr>
            <a:normAutofit fontScale="90000"/>
          </a:bodyPr>
          <a:lstStyle/>
          <a:p>
            <a:r>
              <a:rPr lang="en-US" dirty="0"/>
              <a:t>How the Gaucher gene is passed down from parents to children</a:t>
            </a:r>
            <a:br>
              <a:rPr lang="en-US" dirty="0"/>
            </a:br>
            <a:br>
              <a:rPr lang="en-US" dirty="0"/>
            </a:br>
            <a:endParaRPr lang="en-US" dirty="0"/>
          </a:p>
        </p:txBody>
      </p:sp>
      <p:pic>
        <p:nvPicPr>
          <p:cNvPr id="6" name="Picture Placeholder 5">
            <a:extLst>
              <a:ext uri="{FF2B5EF4-FFF2-40B4-BE49-F238E27FC236}">
                <a16:creationId xmlns:a16="http://schemas.microsoft.com/office/drawing/2014/main" id="{AEC79620-DC34-F80D-5347-B0FBA188607D}"/>
              </a:ext>
            </a:extLst>
          </p:cNvPr>
          <p:cNvPicPr>
            <a:picLocks noGrp="1" noChangeAspect="1"/>
          </p:cNvPicPr>
          <p:nvPr>
            <p:ph type="pic" idx="1"/>
          </p:nvPr>
        </p:nvPicPr>
        <p:blipFill>
          <a:blip r:embed="rId2"/>
          <a:srcRect l="813" r="813"/>
          <a:stretch>
            <a:fillRect/>
          </a:stretch>
        </p:blipFill>
        <p:spPr/>
      </p:pic>
      <p:sp>
        <p:nvSpPr>
          <p:cNvPr id="4" name="Text Placeholder 3">
            <a:extLst>
              <a:ext uri="{FF2B5EF4-FFF2-40B4-BE49-F238E27FC236}">
                <a16:creationId xmlns:a16="http://schemas.microsoft.com/office/drawing/2014/main" id="{75E6D4BD-FB12-8D72-4FBE-915D9420E457}"/>
              </a:ext>
            </a:extLst>
          </p:cNvPr>
          <p:cNvSpPr>
            <a:spLocks noGrp="1"/>
          </p:cNvSpPr>
          <p:nvPr>
            <p:ph type="body" sz="half" idx="2"/>
          </p:nvPr>
        </p:nvSpPr>
        <p:spPr>
          <a:xfrm>
            <a:off x="1046921" y="1709529"/>
            <a:ext cx="6028999" cy="4081671"/>
          </a:xfrm>
        </p:spPr>
        <p:txBody>
          <a:bodyPr>
            <a:noAutofit/>
          </a:bodyPr>
          <a:lstStyle/>
          <a:p>
            <a:r>
              <a:rPr lang="en-US" sz="2000" dirty="0"/>
              <a:t>Gaucher disease is an AUTOSOMAL RECESSIVE rare disease.  Autosomal means the mutation does not occur on the chromosomes ( X or Y) that determine sex. It means that being male or female has no influence on whether the gene is passed down and can affect either sex.</a:t>
            </a:r>
          </a:p>
          <a:p>
            <a:r>
              <a:rPr lang="en-US" sz="2000" dirty="0"/>
              <a:t>Recessive means that the gene is weaker than a dominant gene and requires both parents to give the child a recessive gene in order to have the disease. Dominant genes will generally express themselves over recessive.</a:t>
            </a:r>
          </a:p>
          <a:p>
            <a:r>
              <a:rPr lang="en-US" sz="2000" dirty="0"/>
              <a:t>The chart shows the risk for a child born to parents FOR EACH PREGNANCY</a:t>
            </a:r>
            <a:r>
              <a:rPr lang="en-US" sz="1400" dirty="0"/>
              <a:t>.</a:t>
            </a:r>
          </a:p>
        </p:txBody>
      </p:sp>
    </p:spTree>
    <p:extLst>
      <p:ext uri="{BB962C8B-B14F-4D97-AF65-F5344CB8AC3E}">
        <p14:creationId xmlns:p14="http://schemas.microsoft.com/office/powerpoint/2010/main" val="2896761245"/>
      </p:ext>
    </p:extLst>
  </p:cSld>
  <p:clrMapOvr>
    <a:masterClrMapping/>
  </p:clrMapOvr>
  <p:transition spd="slow" advClick="0" advTm="25000">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500E6-A647-28FB-7B42-55697F3074AB}"/>
              </a:ext>
            </a:extLst>
          </p:cNvPr>
          <p:cNvSpPr>
            <a:spLocks noGrp="1"/>
          </p:cNvSpPr>
          <p:nvPr>
            <p:ph type="title"/>
          </p:nvPr>
        </p:nvSpPr>
        <p:spPr>
          <a:xfrm>
            <a:off x="1141410" y="397565"/>
            <a:ext cx="5934511" cy="1851921"/>
          </a:xfrm>
        </p:spPr>
        <p:txBody>
          <a:bodyPr/>
          <a:lstStyle/>
          <a:p>
            <a:r>
              <a:rPr lang="en-US" dirty="0"/>
              <a:t>Types of Gaucher disease</a:t>
            </a:r>
            <a:br>
              <a:rPr lang="en-US" dirty="0"/>
            </a:br>
            <a:br>
              <a:rPr lang="en-US" dirty="0"/>
            </a:br>
            <a:endParaRPr lang="en-US" dirty="0"/>
          </a:p>
        </p:txBody>
      </p:sp>
      <p:pic>
        <p:nvPicPr>
          <p:cNvPr id="6" name="Picture Placeholder 5">
            <a:extLst>
              <a:ext uri="{FF2B5EF4-FFF2-40B4-BE49-F238E27FC236}">
                <a16:creationId xmlns:a16="http://schemas.microsoft.com/office/drawing/2014/main" id="{28C29786-69B5-DA1C-2EE9-05B8BB7DF51F}"/>
              </a:ext>
            </a:extLst>
          </p:cNvPr>
          <p:cNvPicPr>
            <a:picLocks noGrp="1" noChangeAspect="1"/>
          </p:cNvPicPr>
          <p:nvPr>
            <p:ph type="pic" idx="1"/>
          </p:nvPr>
        </p:nvPicPr>
        <p:blipFill>
          <a:blip r:embed="rId2"/>
          <a:srcRect l="21568" r="21568"/>
          <a:stretch/>
        </p:blipFill>
        <p:spPr>
          <a:xfrm>
            <a:off x="7380721" y="609601"/>
            <a:ext cx="3666690" cy="5181599"/>
          </a:xfrm>
        </p:spPr>
      </p:pic>
      <p:sp>
        <p:nvSpPr>
          <p:cNvPr id="4" name="Text Placeholder 3">
            <a:extLst>
              <a:ext uri="{FF2B5EF4-FFF2-40B4-BE49-F238E27FC236}">
                <a16:creationId xmlns:a16="http://schemas.microsoft.com/office/drawing/2014/main" id="{F20C55D1-6219-0A3D-1753-81F0D529A717}"/>
              </a:ext>
            </a:extLst>
          </p:cNvPr>
          <p:cNvSpPr>
            <a:spLocks noGrp="1"/>
          </p:cNvSpPr>
          <p:nvPr>
            <p:ph type="body" sz="half" idx="2"/>
          </p:nvPr>
        </p:nvSpPr>
        <p:spPr>
          <a:xfrm>
            <a:off x="848140" y="1709530"/>
            <a:ext cx="6227782" cy="4081670"/>
          </a:xfrm>
        </p:spPr>
        <p:txBody>
          <a:bodyPr>
            <a:noAutofit/>
          </a:bodyPr>
          <a:lstStyle/>
          <a:p>
            <a:r>
              <a:rPr lang="en-US" dirty="0"/>
              <a:t>There are 3 types of Gaucher disease. Many researchers and physicians posit that the types are on a continuum rather than 3 distinct types. </a:t>
            </a:r>
          </a:p>
          <a:p>
            <a:r>
              <a:rPr lang="en-US" dirty="0"/>
              <a:t>The traditional way of describing distinct types are</a:t>
            </a:r>
          </a:p>
          <a:p>
            <a:r>
              <a:rPr lang="en-US" dirty="0"/>
              <a:t>Type 1- no neurological progression</a:t>
            </a:r>
          </a:p>
          <a:p>
            <a:r>
              <a:rPr lang="en-US" dirty="0"/>
              <a:t>Type 2- neurological symptoms that progress rapidly, leading to early              death. </a:t>
            </a:r>
          </a:p>
          <a:p>
            <a:r>
              <a:rPr lang="en-US" dirty="0"/>
              <a:t>Type 3- neurological symptoms that develop over time and progress more slowly than Type 2. </a:t>
            </a:r>
          </a:p>
          <a:p>
            <a:r>
              <a:rPr lang="en-US" dirty="0"/>
              <a:t>The relationship between Type 1 and Parkinson’s disease and the longevity of some </a:t>
            </a:r>
            <a:r>
              <a:rPr lang="en-US" dirty="0" err="1"/>
              <a:t>nGD</a:t>
            </a:r>
            <a:r>
              <a:rPr lang="en-US" dirty="0"/>
              <a:t> patients have brought new ways of thinking about how the types express throughout the community.</a:t>
            </a:r>
          </a:p>
        </p:txBody>
      </p:sp>
    </p:spTree>
    <p:extLst>
      <p:ext uri="{BB962C8B-B14F-4D97-AF65-F5344CB8AC3E}">
        <p14:creationId xmlns:p14="http://schemas.microsoft.com/office/powerpoint/2010/main" val="2402819932"/>
      </p:ext>
    </p:extLst>
  </p:cSld>
  <p:clrMapOvr>
    <a:masterClrMapping/>
  </p:clrMapOvr>
  <p:transition spd="slow" advClick="0" advTm="25000">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0AAC0-977C-3D6E-CE52-696A46822C13}"/>
              </a:ext>
            </a:extLst>
          </p:cNvPr>
          <p:cNvSpPr>
            <a:spLocks noGrp="1"/>
          </p:cNvSpPr>
          <p:nvPr>
            <p:ph type="title"/>
          </p:nvPr>
        </p:nvSpPr>
        <p:spPr>
          <a:xfrm>
            <a:off x="1141413" y="191069"/>
            <a:ext cx="10104342" cy="2058417"/>
          </a:xfrm>
        </p:spPr>
        <p:txBody>
          <a:bodyPr>
            <a:normAutofit/>
          </a:bodyPr>
          <a:lstStyle/>
          <a:p>
            <a:r>
              <a:rPr lang="en-US" dirty="0"/>
              <a:t>                Symptoms of </a:t>
            </a:r>
            <a:r>
              <a:rPr lang="en-US" dirty="0" err="1"/>
              <a:t>gaucher</a:t>
            </a:r>
            <a:r>
              <a:rPr lang="en-US" dirty="0"/>
              <a:t> disease </a:t>
            </a:r>
            <a:br>
              <a:rPr lang="en-US" dirty="0"/>
            </a:br>
            <a:br>
              <a:rPr lang="en-US" dirty="0"/>
            </a:br>
            <a:endParaRPr lang="en-US" dirty="0"/>
          </a:p>
        </p:txBody>
      </p:sp>
      <p:pic>
        <p:nvPicPr>
          <p:cNvPr id="6" name="Picture Placeholder 5">
            <a:extLst>
              <a:ext uri="{FF2B5EF4-FFF2-40B4-BE49-F238E27FC236}">
                <a16:creationId xmlns:a16="http://schemas.microsoft.com/office/drawing/2014/main" id="{34038686-A138-DD83-0061-ACB2603DEEA9}"/>
              </a:ext>
            </a:extLst>
          </p:cNvPr>
          <p:cNvPicPr>
            <a:picLocks noGrp="1" noChangeAspect="1"/>
          </p:cNvPicPr>
          <p:nvPr>
            <p:ph type="pic" idx="1"/>
          </p:nvPr>
        </p:nvPicPr>
        <p:blipFill>
          <a:blip r:embed="rId2"/>
          <a:stretch>
            <a:fillRect/>
          </a:stretch>
        </p:blipFill>
        <p:spPr>
          <a:xfrm>
            <a:off x="3684064" y="1957600"/>
            <a:ext cx="5019040" cy="3474720"/>
          </a:xfrm>
        </p:spPr>
      </p:pic>
      <p:sp>
        <p:nvSpPr>
          <p:cNvPr id="4" name="Text Placeholder 3">
            <a:extLst>
              <a:ext uri="{FF2B5EF4-FFF2-40B4-BE49-F238E27FC236}">
                <a16:creationId xmlns:a16="http://schemas.microsoft.com/office/drawing/2014/main" id="{738C4BCB-EBD9-66AF-C024-61A18B9E1A33}"/>
              </a:ext>
            </a:extLst>
          </p:cNvPr>
          <p:cNvSpPr>
            <a:spLocks noGrp="1"/>
          </p:cNvSpPr>
          <p:nvPr>
            <p:ph type="body" sz="half" idx="2"/>
          </p:nvPr>
        </p:nvSpPr>
        <p:spPr>
          <a:xfrm flipH="1">
            <a:off x="7075921" y="5432320"/>
            <a:ext cx="1140031" cy="45719"/>
          </a:xfrm>
        </p:spPr>
        <p:txBody>
          <a:bodyPr>
            <a:normAutofit fontScale="25000" lnSpcReduction="20000"/>
          </a:bodyPr>
          <a:lstStyle/>
          <a:p>
            <a:endParaRPr lang="en-US" dirty="0"/>
          </a:p>
        </p:txBody>
      </p:sp>
    </p:spTree>
    <p:extLst>
      <p:ext uri="{BB962C8B-B14F-4D97-AF65-F5344CB8AC3E}">
        <p14:creationId xmlns:p14="http://schemas.microsoft.com/office/powerpoint/2010/main" val="1505179801"/>
      </p:ext>
    </p:extLst>
  </p:cSld>
  <p:clrMapOvr>
    <a:masterClrMapping/>
  </p:clrMapOvr>
  <p:transition spd="slow" advClick="0" advTm="25000">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1251</TotalTime>
  <Words>3912</Words>
  <Application>Microsoft Office PowerPoint</Application>
  <PresentationFormat>Widescreen</PresentationFormat>
  <Paragraphs>187</Paragraphs>
  <Slides>42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42</vt:i4>
      </vt:variant>
    </vt:vector>
  </HeadingPairs>
  <TitlesOfParts>
    <vt:vector size="45" baseType="lpstr">
      <vt:lpstr>Arial</vt:lpstr>
      <vt:lpstr>Tw Cen MT</vt:lpstr>
      <vt:lpstr>Circuit</vt:lpstr>
      <vt:lpstr>Fascinating facts about  gaucher disease</vt:lpstr>
      <vt:lpstr>Dr. phillipe Charles Ernest Gaucher discovers Gaucher disease in 1882</vt:lpstr>
      <vt:lpstr>de duve  accidentally discovers lysosomes in 1955</vt:lpstr>
      <vt:lpstr>What are lysosomes?</vt:lpstr>
      <vt:lpstr>How Gaucher Disease is related to Lysosomes </vt:lpstr>
      <vt:lpstr>Facts about the gaucher genes </vt:lpstr>
      <vt:lpstr>How the Gaucher gene is passed down from parents to children  </vt:lpstr>
      <vt:lpstr>Types of Gaucher disease  </vt:lpstr>
      <vt:lpstr>                Symptoms of gaucher disease   </vt:lpstr>
      <vt:lpstr>Dr. Roscoe Brady’s Early gaucher disease research </vt:lpstr>
      <vt:lpstr>The first trials of Enzyme replacement therapy For Gaucher disease</vt:lpstr>
      <vt:lpstr>Mannose Terminated Glucocerebrosidease</vt:lpstr>
      <vt:lpstr>Dr. Robin ely and the bermans found the national Gaucher foundation</vt:lpstr>
      <vt:lpstr>Brian Berman and the Clinical Trial Response </vt:lpstr>
      <vt:lpstr>The orphan drug act of 1983</vt:lpstr>
      <vt:lpstr>Henri Termeer creates Genzyme biotech</vt:lpstr>
      <vt:lpstr>HIV prevention in the human product, ceredase </vt:lpstr>
      <vt:lpstr>The efficacy trial to fda approve ceredase </vt:lpstr>
      <vt:lpstr>Dr. Norman Barton and shire human genetic therapies </vt:lpstr>
      <vt:lpstr>Dr. John A. Barranger  </vt:lpstr>
      <vt:lpstr>Ceredase is approved by the fda in 1991.</vt:lpstr>
      <vt:lpstr>Cerezyme, the recombinant form of Ert, was approved in 1993.</vt:lpstr>
      <vt:lpstr>The Gaucher Disease E-mail Discussion group</vt:lpstr>
      <vt:lpstr>dr. Ellen sidransky and the gaucher- Parkinson’s link </vt:lpstr>
      <vt:lpstr>Dr. Pramod mistry,  yale professor, international gaucher scholar, researcher, and Physician</vt:lpstr>
      <vt:lpstr>Dr. Ari zimran,  researcher, and former director of the world’s largest referral centre for gaucher disease</vt:lpstr>
      <vt:lpstr>Dr. ozlem goker-alpan’s commitment to Highest  quality research and care For all types of gaucher disease</vt:lpstr>
      <vt:lpstr>The cerezyme shortage</vt:lpstr>
      <vt:lpstr>Zavesca: the first Substrate reduction (SRT)</vt:lpstr>
      <vt:lpstr>VPRIV eases the Gaucher drug shortage </vt:lpstr>
      <vt:lpstr>Elelsyo</vt:lpstr>
      <vt:lpstr>Cerdelga</vt:lpstr>
      <vt:lpstr>Dr. Neal Weinreb and the Icgg gaucher registry </vt:lpstr>
      <vt:lpstr>International gaucher alliance</vt:lpstr>
      <vt:lpstr>Dr. Brady receives the National Medal of technology and innovation medal, 2008</vt:lpstr>
      <vt:lpstr>Gaucher disease and Parkinson’s disease Clinical trials</vt:lpstr>
      <vt:lpstr>Gaucher community alliance </vt:lpstr>
      <vt:lpstr>Gaucher Community Alliance Co-president Cyndi Frank</vt:lpstr>
      <vt:lpstr>Gaucher Community Alliance co-president aviva Rosenberg </vt:lpstr>
      <vt:lpstr>Gene therapy trials </vt:lpstr>
      <vt:lpstr>Gaucher disease response to  Covid-19   </vt:lpstr>
      <vt:lpstr>  Works Cited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Fascinating facts about  gaucher disease</dc:title>
  <dc:creator>Nancy</dc:creator>
  <cp:lastModifiedBy>R Lombard</cp:lastModifiedBy>
  <cp:revision>63</cp:revision>
  <dcterms:created xsi:type="dcterms:W3CDTF">2022-10-12T12:22:05Z</dcterms:created>
  <dcterms:modified xsi:type="dcterms:W3CDTF">2023-03-28T13:44:07Z</dcterms:modified>
</cp:coreProperties>
</file>